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67" r:id="rId2"/>
    <p:sldId id="310" r:id="rId3"/>
    <p:sldId id="286" r:id="rId4"/>
    <p:sldId id="264" r:id="rId5"/>
    <p:sldId id="285" r:id="rId6"/>
    <p:sldId id="287" r:id="rId7"/>
    <p:sldId id="270" r:id="rId8"/>
    <p:sldId id="290" r:id="rId9"/>
    <p:sldId id="269" r:id="rId10"/>
    <p:sldId id="273" r:id="rId11"/>
    <p:sldId id="274" r:id="rId12"/>
    <p:sldId id="275" r:id="rId13"/>
    <p:sldId id="288" r:id="rId14"/>
    <p:sldId id="284" r:id="rId15"/>
    <p:sldId id="280" r:id="rId16"/>
    <p:sldId id="291" r:id="rId17"/>
    <p:sldId id="292" r:id="rId18"/>
    <p:sldId id="293" r:id="rId19"/>
    <p:sldId id="277" r:id="rId20"/>
    <p:sldId id="281" r:id="rId21"/>
    <p:sldId id="294" r:id="rId22"/>
    <p:sldId id="282" r:id="rId23"/>
    <p:sldId id="283" r:id="rId24"/>
    <p:sldId id="295" r:id="rId25"/>
    <p:sldId id="278" r:id="rId26"/>
    <p:sldId id="296" r:id="rId27"/>
    <p:sldId id="297" r:id="rId28"/>
    <p:sldId id="301" r:id="rId29"/>
    <p:sldId id="300" r:id="rId30"/>
    <p:sldId id="303" r:id="rId31"/>
    <p:sldId id="302" r:id="rId32"/>
    <p:sldId id="304" r:id="rId33"/>
    <p:sldId id="305" r:id="rId34"/>
    <p:sldId id="306" r:id="rId35"/>
    <p:sldId id="309" r:id="rId36"/>
    <p:sldId id="307" r:id="rId37"/>
    <p:sldId id="266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8FC"/>
    <a:srgbClr val="D0E7F7"/>
    <a:srgbClr val="2D7B38"/>
    <a:srgbClr val="DCF2DF"/>
    <a:srgbClr val="942C2C"/>
    <a:srgbClr val="F4DADA"/>
    <a:srgbClr val="E8EEF8"/>
    <a:srgbClr val="2F5597"/>
    <a:srgbClr val="0B145D"/>
    <a:srgbClr val="0E16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9" autoAdjust="0"/>
    <p:restoredTop sz="94662"/>
  </p:normalViewPr>
  <p:slideViewPr>
    <p:cSldViewPr snapToGrid="0" snapToObjects="1">
      <p:cViewPr>
        <p:scale>
          <a:sx n="75" d="100"/>
          <a:sy n="75" d="100"/>
        </p:scale>
        <p:origin x="490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AC730-3AFB-4F4F-98FF-B7B7A13E89B9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2DF17E-4C87-0A49-9B1C-149CD83F70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52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0568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80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70918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9936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63184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6869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160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918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5193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31487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949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086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0602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2450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6754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3463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6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569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2038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188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560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53407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9342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659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2DF17E-4C87-0A49-9B1C-149CD83F70F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5575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8C9EE-F9D9-D34D-9BCA-F41C68840F38}" type="datetimeFigureOut">
              <a:rPr kumimoji="1" lang="zh-CN" altLang="en-US" smtClean="0"/>
              <a:t>2022/6/24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EE604C-42C0-CD4A-A255-CFA850ECF9F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5.jpeg"/><Relationship Id="rId7" Type="http://schemas.openxmlformats.org/officeDocument/2006/relationships/image" Target="../media/image1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20.wmf"/><Relationship Id="rId5" Type="http://schemas.openxmlformats.org/officeDocument/2006/relationships/image" Target="../media/image17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2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8.emf"/><Relationship Id="rId4" Type="http://schemas.openxmlformats.org/officeDocument/2006/relationships/oleObject" Target="../embeddings/oleObject14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jpe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6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emf"/><Relationship Id="rId4" Type="http://schemas.openxmlformats.org/officeDocument/2006/relationships/oleObject" Target="../embeddings/oleObject1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2.wmf"/><Relationship Id="rId2" Type="http://schemas.openxmlformats.org/officeDocument/2006/relationships/image" Target="../media/image5.jpeg"/><Relationship Id="rId16" Type="http://schemas.openxmlformats.org/officeDocument/2006/relationships/image" Target="../media/image1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1.wmf"/><Relationship Id="rId4" Type="http://schemas.openxmlformats.org/officeDocument/2006/relationships/image" Target="../media/image8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548" y="-16784"/>
            <a:ext cx="12212548" cy="68747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7314" y="1018721"/>
            <a:ext cx="3922486" cy="94997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364" y="1117606"/>
            <a:ext cx="3718735" cy="7801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1ADE4B3-DEA7-4EDE-90EB-0DED3D8485E4}"/>
              </a:ext>
            </a:extLst>
          </p:cNvPr>
          <p:cNvSpPr txBox="1"/>
          <p:nvPr/>
        </p:nvSpPr>
        <p:spPr>
          <a:xfrm>
            <a:off x="3464510" y="2875002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36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可编程边缘计算加速平台</a:t>
            </a:r>
            <a:endParaRPr kumimoji="1" lang="en-US" altLang="zh-CN" sz="3600" dirty="0">
              <a:gradFill>
                <a:gsLst>
                  <a:gs pos="0">
                    <a:schemeClr val="bg1"/>
                  </a:gs>
                  <a:gs pos="100000">
                    <a:srgbClr val="6AB2E7"/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kumimoji="1"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基于京微齐力</a:t>
            </a:r>
            <a:r>
              <a:rPr kumimoji="1"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kumimoji="1"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kumimoji="1" lang="en-US" altLang="zh-CN" sz="20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kumimoji="1"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算法硬件实现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ED30CE-8CE1-4987-8DA0-48F44A4DC8A9}"/>
              </a:ext>
            </a:extLst>
          </p:cNvPr>
          <p:cNvSpPr txBox="1"/>
          <p:nvPr/>
        </p:nvSpPr>
        <p:spPr>
          <a:xfrm>
            <a:off x="4107179" y="5335407"/>
            <a:ext cx="3977640" cy="870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800" kern="100" dirty="0">
                <a:solidFill>
                  <a:srgbClr val="D0E7F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参赛作者：王韬、陈岩、陈子昂</a:t>
            </a:r>
          </a:p>
          <a:p>
            <a:pPr algn="ctr">
              <a:lnSpc>
                <a:spcPct val="150000"/>
              </a:lnSpc>
            </a:pPr>
            <a:r>
              <a:rPr lang="zh-CN" altLang="zh-CN" sz="1800" kern="100" dirty="0">
                <a:solidFill>
                  <a:srgbClr val="D0E7F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院校名称：北京航空航天大学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AECD66E-7004-4052-AE21-2C8AFFAFB6E5}"/>
              </a:ext>
            </a:extLst>
          </p:cNvPr>
          <p:cNvSpPr/>
          <p:nvPr/>
        </p:nvSpPr>
        <p:spPr>
          <a:xfrm>
            <a:off x="3574178" y="4173983"/>
            <a:ext cx="5126762" cy="1219025"/>
          </a:xfrm>
          <a:prstGeom prst="roundRect">
            <a:avLst>
              <a:gd name="adj" fmla="val 27657"/>
            </a:avLst>
          </a:prstGeom>
          <a:solidFill>
            <a:srgbClr val="F6F8F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C11E73B-0009-4EBF-8475-3398D8EAD76E}"/>
              </a:ext>
            </a:extLst>
          </p:cNvPr>
          <p:cNvSpPr/>
          <p:nvPr/>
        </p:nvSpPr>
        <p:spPr>
          <a:xfrm>
            <a:off x="2205871" y="2933664"/>
            <a:ext cx="7927943" cy="874408"/>
          </a:xfrm>
          <a:prstGeom prst="roundRect">
            <a:avLst>
              <a:gd name="adj" fmla="val 27657"/>
            </a:avLst>
          </a:prstGeom>
          <a:solidFill>
            <a:srgbClr val="F6F8FC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梯度幅值与方向计算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A2BB201A-B90D-46F2-867B-DDAC0E315631}"/>
              </a:ext>
            </a:extLst>
          </p:cNvPr>
          <p:cNvGrpSpPr/>
          <p:nvPr/>
        </p:nvGrpSpPr>
        <p:grpSpPr>
          <a:xfrm>
            <a:off x="1131667" y="1617930"/>
            <a:ext cx="7220758" cy="898726"/>
            <a:chOff x="5003732" y="2389824"/>
            <a:chExt cx="7220758" cy="89872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1DA278-D392-40D4-BED6-E15A147E811C}"/>
                </a:ext>
              </a:extLst>
            </p:cNvPr>
            <p:cNvSpPr txBox="1"/>
            <p:nvPr/>
          </p:nvSpPr>
          <p:spPr>
            <a:xfrm>
              <a:off x="5003732" y="2389824"/>
              <a:ext cx="7220758" cy="8744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目的：</a:t>
              </a:r>
              <a:r>
                <a:rPr lang="zh-CN" altLang="en-US" sz="1800" kern="100" dirty="0">
                  <a:effectLst/>
                  <a:latin typeface="+mn-ea"/>
                  <a:cs typeface="Times New Roman" panose="02020603050405020304" pitchFamily="18" charset="0"/>
                </a:rPr>
                <a:t>生成特征点的</a:t>
              </a:r>
              <a:r>
                <a:rPr lang="zh-CN" altLang="en-US" sz="1800" b="1" kern="100" dirty="0">
                  <a:effectLst/>
                  <a:latin typeface="+mn-ea"/>
                  <a:cs typeface="Times New Roman" panose="02020603050405020304" pitchFamily="18" charset="0"/>
                </a:rPr>
                <a:t>局部描述向量</a:t>
              </a:r>
              <a:r>
                <a:rPr lang="zh-CN" altLang="en-US" sz="1800" kern="100" dirty="0">
                  <a:effectLst/>
                  <a:latin typeface="+mn-ea"/>
                  <a:cs typeface="Times New Roman" panose="02020603050405020304" pitchFamily="18" charset="0"/>
                </a:rPr>
                <a:t>，从而对特征点的特征进行描述</a:t>
              </a:r>
              <a:endParaRPr lang="en-US" altLang="zh-CN" sz="18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需要计算整幅图像的</a:t>
              </a:r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梯度</a:t>
              </a:r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幅值</a:t>
              </a:r>
              <a:r>
                <a:rPr lang="en-US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              </a:t>
              </a:r>
              <a:r>
                <a:rPr lang="zh-CN" altLang="en-US" sz="1800" kern="100" dirty="0">
                  <a:effectLst/>
                  <a:latin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1800" b="1" kern="100" dirty="0">
                  <a:effectLst/>
                  <a:latin typeface="+mn-ea"/>
                  <a:cs typeface="Times New Roman" panose="02020603050405020304" pitchFamily="18" charset="0"/>
                </a:rPr>
                <a:t>方向</a:t>
              </a:r>
              <a:endParaRPr lang="zh-CN" altLang="en-US" b="1" dirty="0">
                <a:latin typeface="+mn-ea"/>
              </a:endParaRPr>
            </a:p>
          </p:txBody>
        </p:sp>
        <p:graphicFrame>
          <p:nvGraphicFramePr>
            <p:cNvPr id="4" name="对象 3">
              <a:extLst>
                <a:ext uri="{FF2B5EF4-FFF2-40B4-BE49-F238E27FC236}">
                  <a16:creationId xmlns:a16="http://schemas.microsoft.com/office/drawing/2014/main" id="{F0FBE81C-413C-4985-877B-2B47ED51D62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56223780"/>
                </p:ext>
              </p:extLst>
            </p:nvPr>
          </p:nvGraphicFramePr>
          <p:xfrm>
            <a:off x="8477679" y="2892550"/>
            <a:ext cx="919936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482391" imgH="203112" progId="Equation.DSMT4">
                    <p:embed/>
                  </p:oleObj>
                </mc:Choice>
                <mc:Fallback>
                  <p:oleObj r:id="rId4" imgW="482391" imgH="203112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77679" y="2892550"/>
                          <a:ext cx="919936" cy="3960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5A198276-4910-474C-9534-CED7F10975F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3222187"/>
                </p:ext>
              </p:extLst>
            </p:nvPr>
          </p:nvGraphicFramePr>
          <p:xfrm>
            <a:off x="10119802" y="2892550"/>
            <a:ext cx="877292" cy="396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457002" imgH="203112" progId="Equation.DSMT4">
                    <p:embed/>
                  </p:oleObj>
                </mc:Choice>
                <mc:Fallback>
                  <p:oleObj r:id="rId6" imgW="457002" imgH="203112" progId="Equation.DSMT4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9802" y="2892550"/>
                          <a:ext cx="877292" cy="396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1F0C4C5-BFDC-4541-BC05-6C80807473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546021"/>
              </p:ext>
            </p:extLst>
          </p:nvPr>
        </p:nvGraphicFramePr>
        <p:xfrm>
          <a:off x="2380080" y="3067250"/>
          <a:ext cx="7431840" cy="62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3860800" imgH="330200" progId="Equation.DSMT4">
                  <p:embed/>
                </p:oleObj>
              </mc:Choice>
              <mc:Fallback>
                <p:oleObj r:id="rId8" imgW="3860800" imgH="330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0080" y="3067250"/>
                        <a:ext cx="7431840" cy="6289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7A093F77-5FF5-4581-B534-A19200D58B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207866"/>
              </p:ext>
            </p:extLst>
          </p:nvPr>
        </p:nvGraphicFramePr>
        <p:xfrm>
          <a:off x="3839575" y="4384619"/>
          <a:ext cx="4512850" cy="80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349500" imgH="419100" progId="Equation.DSMT4">
                  <p:embed/>
                </p:oleObj>
              </mc:Choice>
              <mc:Fallback>
                <p:oleObj r:id="rId10" imgW="2349500" imgH="41910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575" y="4384619"/>
                        <a:ext cx="4512850" cy="806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921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关键点主方向计算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811DA278-D392-40D4-BED6-E15A147E811C}"/>
              </a:ext>
            </a:extLst>
          </p:cNvPr>
          <p:cNvSpPr txBox="1"/>
          <p:nvPr/>
        </p:nvSpPr>
        <p:spPr>
          <a:xfrm>
            <a:off x="1131666" y="1444310"/>
            <a:ext cx="7885011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目的：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给每个关键点分配基准方向，从而使描述符具有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旋转不变性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使用直方图统计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邻域内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像素的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梯度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方向</a:t>
            </a:r>
            <a:endParaRPr lang="en-US" altLang="zh-CN" sz="18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0~360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度的方向范围分为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36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个柱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，其中每柱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度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>
                <a:latin typeface="+mn-ea"/>
              </a:rPr>
              <a:t>直方图的</a:t>
            </a:r>
            <a:r>
              <a:rPr lang="zh-CN" altLang="en-US" b="1" dirty="0">
                <a:latin typeface="+mn-ea"/>
              </a:rPr>
              <a:t>峰值方向</a:t>
            </a:r>
            <a:r>
              <a:rPr lang="zh-CN" altLang="en-US" dirty="0">
                <a:latin typeface="+mn-ea"/>
              </a:rPr>
              <a:t>代表了关键点的</a:t>
            </a:r>
            <a:r>
              <a:rPr lang="zh-CN" altLang="en-US" b="1" dirty="0">
                <a:latin typeface="+mn-ea"/>
              </a:rPr>
              <a:t>主方向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F416D6-3584-4021-8204-7AF9D64D5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99"/>
          <a:stretch>
            <a:fillRect/>
          </a:stretch>
        </p:blipFill>
        <p:spPr bwMode="auto">
          <a:xfrm>
            <a:off x="3615159" y="3285946"/>
            <a:ext cx="4961682" cy="2089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7C91188-C038-4762-8F29-A271D665A286}"/>
              </a:ext>
            </a:extLst>
          </p:cNvPr>
          <p:cNvSpPr txBox="1"/>
          <p:nvPr/>
        </p:nvSpPr>
        <p:spPr>
          <a:xfrm>
            <a:off x="3928885" y="5437512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关键点主方向的确定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8716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71ED9323-2E45-428B-9167-7A826F7CD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074" y="3827327"/>
            <a:ext cx="5326948" cy="233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关键点描述向量的构建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2BEA57EC-3C6B-4554-8F93-4AE48705DD08}"/>
              </a:ext>
            </a:extLst>
          </p:cNvPr>
          <p:cNvGrpSpPr/>
          <p:nvPr/>
        </p:nvGrpSpPr>
        <p:grpSpPr>
          <a:xfrm>
            <a:off x="1131666" y="1440903"/>
            <a:ext cx="10292690" cy="2467920"/>
            <a:chOff x="1131666" y="1617930"/>
            <a:chExt cx="10292690" cy="2467920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11DA278-D392-40D4-BED6-E15A147E811C}"/>
                </a:ext>
              </a:extLst>
            </p:cNvPr>
            <p:cNvSpPr txBox="1"/>
            <p:nvPr/>
          </p:nvSpPr>
          <p:spPr>
            <a:xfrm>
              <a:off x="1131666" y="1617930"/>
              <a:ext cx="10292690" cy="24679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600"/>
                </a:spcAft>
              </a:pP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目的：</a:t>
              </a:r>
              <a:r>
                <a:rPr lang="zh-CN" altLang="zh-CN" kern="100" dirty="0">
                  <a:latin typeface="+mn-ea"/>
                  <a:cs typeface="Times New Roman" panose="02020603050405020304" pitchFamily="18" charset="0"/>
                </a:rPr>
                <a:t>在选定的尺度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上计算</a:t>
              </a:r>
              <a:r>
                <a:rPr lang="zh-CN" altLang="zh-CN" kern="100" dirty="0">
                  <a:latin typeface="+mn-ea"/>
                  <a:cs typeface="Times New Roman" panose="02020603050405020304" pitchFamily="18" charset="0"/>
                </a:rPr>
                <a:t>图像</a:t>
              </a:r>
              <a:r>
                <a:rPr lang="zh-CN" altLang="zh-CN" b="1" kern="100" dirty="0">
                  <a:latin typeface="+mn-ea"/>
                  <a:cs typeface="Times New Roman" panose="02020603050405020304" pitchFamily="18" charset="0"/>
                </a:rPr>
                <a:t>局部梯度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，生成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关键点</a:t>
              </a:r>
              <a:r>
                <a:rPr lang="zh-CN" altLang="zh-CN" b="1" kern="100" dirty="0">
                  <a:latin typeface="+mn-ea"/>
                  <a:cs typeface="Times New Roman" panose="02020603050405020304" pitchFamily="18" charset="0"/>
                </a:rPr>
                <a:t>描述向量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，从而</a:t>
              </a:r>
              <a:r>
                <a:rPr lang="zh-CN" altLang="zh-CN" b="1" kern="100" dirty="0">
                  <a:latin typeface="+mn-ea"/>
                  <a:cs typeface="Times New Roman" panose="02020603050405020304" pitchFamily="18" charset="0"/>
                </a:rPr>
                <a:t>描述</a:t>
              </a:r>
              <a:r>
                <a:rPr lang="zh-CN" altLang="zh-CN" kern="100" dirty="0">
                  <a:latin typeface="+mn-ea"/>
                  <a:cs typeface="Times New Roman" panose="02020603050405020304" pitchFamily="18" charset="0"/>
                </a:rPr>
                <a:t>该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关键</a:t>
              </a:r>
              <a:r>
                <a:rPr lang="zh-CN" altLang="zh-CN" kern="100" dirty="0">
                  <a:latin typeface="+mn-ea"/>
                  <a:cs typeface="Times New Roman" panose="02020603050405020304" pitchFamily="18" charset="0"/>
                </a:rPr>
                <a:t>点的</a:t>
              </a:r>
              <a:r>
                <a:rPr lang="zh-CN" altLang="zh-CN" b="1" kern="100" dirty="0">
                  <a:latin typeface="+mn-ea"/>
                  <a:cs typeface="Times New Roman" panose="02020603050405020304" pitchFamily="18" charset="0"/>
                </a:rPr>
                <a:t>特征信息</a:t>
              </a:r>
              <a:endParaRPr lang="en-US" altLang="zh-CN" b="1" kern="100" dirty="0"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选取 </a:t>
              </a:r>
              <a:r>
                <a:rPr lang="en-US" altLang="zh-CN" kern="100" dirty="0">
                  <a:latin typeface="+mn-ea"/>
                  <a:cs typeface="Times New Roman" panose="02020603050405020304" pitchFamily="18" charset="0"/>
                </a:rPr>
                <a:t>16x16 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的窗口，将窗口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旋转到主方向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上，以保证旋转不变性</a:t>
              </a:r>
              <a:endParaRPr lang="en-US" altLang="zh-CN" sz="1800" kern="100" dirty="0">
                <a:effectLst/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窗口内的点的梯度方向减去主方向的值，得到窗口点的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新方向</a:t>
              </a:r>
              <a:endParaRPr lang="en-US" altLang="zh-CN" b="1" kern="100" dirty="0"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选取尺度                   的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高斯函数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和窗口内的梯度值做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加权乘积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，使靠近中心的点权值更大</a:t>
              </a:r>
              <a:endParaRPr lang="en-US" altLang="zh-CN" kern="100" dirty="0"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dirty="0">
                  <a:latin typeface="+mn-ea"/>
                </a:rPr>
                <a:t>将 </a:t>
              </a:r>
              <a:r>
                <a:rPr lang="en-US" altLang="zh-CN" dirty="0">
                  <a:latin typeface="+mn-ea"/>
                </a:rPr>
                <a:t>16x16 </a:t>
              </a:r>
              <a:r>
                <a:rPr lang="zh-CN" altLang="en-US" dirty="0">
                  <a:latin typeface="+mn-ea"/>
                </a:rPr>
                <a:t>的窗口分成 </a:t>
              </a:r>
              <a:r>
                <a:rPr lang="en-US" altLang="zh-CN" dirty="0">
                  <a:latin typeface="+mn-ea"/>
                </a:rPr>
                <a:t>4x4 </a:t>
              </a:r>
              <a:r>
                <a:rPr lang="zh-CN" altLang="en-US" dirty="0">
                  <a:latin typeface="+mn-ea"/>
                </a:rPr>
                <a:t>个 </a:t>
              </a:r>
              <a:r>
                <a:rPr lang="en-US" altLang="zh-CN" dirty="0">
                  <a:latin typeface="+mn-ea"/>
                </a:rPr>
                <a:t>4x4 </a:t>
              </a:r>
              <a:r>
                <a:rPr lang="zh-CN" altLang="en-US" dirty="0">
                  <a:latin typeface="+mn-ea"/>
                </a:rPr>
                <a:t>的子窗口</a:t>
              </a:r>
              <a:endParaRPr lang="en-US" altLang="zh-CN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dirty="0">
                  <a:latin typeface="+mn-ea"/>
                </a:rPr>
                <a:t>对 </a:t>
              </a:r>
              <a:r>
                <a:rPr lang="en-US" altLang="zh-CN" dirty="0">
                  <a:latin typeface="+mn-ea"/>
                </a:rPr>
                <a:t>4x4 </a:t>
              </a:r>
              <a:r>
                <a:rPr lang="zh-CN" altLang="en-US" dirty="0">
                  <a:latin typeface="+mn-ea"/>
                </a:rPr>
                <a:t>窗口计算 </a:t>
              </a:r>
              <a:r>
                <a:rPr lang="en-US" altLang="zh-CN" dirty="0">
                  <a:latin typeface="+mn-ea"/>
                </a:rPr>
                <a:t>8 </a:t>
              </a:r>
              <a:r>
                <a:rPr lang="zh-CN" altLang="en-US" dirty="0">
                  <a:latin typeface="+mn-ea"/>
                </a:rPr>
                <a:t>个方向的</a:t>
              </a:r>
              <a:r>
                <a:rPr lang="zh-CN" altLang="en-US" b="1" dirty="0">
                  <a:latin typeface="+mn-ea"/>
                </a:rPr>
                <a:t>梯度直方图</a:t>
              </a:r>
              <a:r>
                <a:rPr lang="zh-CN" altLang="en-US" dirty="0">
                  <a:latin typeface="+mn-ea"/>
                </a:rPr>
                <a:t>，将所有窗口数据合并成 </a:t>
              </a:r>
              <a:r>
                <a:rPr lang="en-US" altLang="zh-CN" dirty="0">
                  <a:latin typeface="+mn-ea"/>
                </a:rPr>
                <a:t>16x8 </a:t>
              </a:r>
              <a:r>
                <a:rPr lang="zh-CN" altLang="en-US" dirty="0">
                  <a:latin typeface="+mn-ea"/>
                </a:rPr>
                <a:t>共 </a:t>
              </a:r>
              <a:r>
                <a:rPr lang="en-US" altLang="zh-CN" dirty="0">
                  <a:latin typeface="+mn-ea"/>
                </a:rPr>
                <a:t>128 </a:t>
              </a:r>
              <a:r>
                <a:rPr lang="zh-CN" altLang="en-US" dirty="0">
                  <a:latin typeface="+mn-ea"/>
                </a:rPr>
                <a:t>维的</a:t>
              </a:r>
              <a:r>
                <a:rPr lang="zh-CN" altLang="en-US" b="1" dirty="0">
                  <a:latin typeface="+mn-ea"/>
                </a:rPr>
                <a:t>特征描述向量</a:t>
              </a:r>
              <a:endParaRPr lang="en-US" altLang="zh-CN" b="1" dirty="0">
                <a:latin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· </a:t>
              </a:r>
              <a:r>
                <a:rPr lang="zh-CN" altLang="en-US" dirty="0">
                  <a:latin typeface="+mn-ea"/>
                </a:rPr>
                <a:t>将描述向量</a:t>
              </a:r>
              <a:r>
                <a:rPr lang="zh-CN" altLang="en-US" b="1" dirty="0">
                  <a:latin typeface="+mn-ea"/>
                </a:rPr>
                <a:t>归一化</a:t>
              </a:r>
              <a:r>
                <a:rPr lang="zh-CN" altLang="en-US" dirty="0">
                  <a:latin typeface="+mn-ea"/>
                </a:rPr>
                <a:t>，使其可以抵抗光照变化</a:t>
              </a:r>
            </a:p>
          </p:txBody>
        </p:sp>
        <p:graphicFrame>
          <p:nvGraphicFramePr>
            <p:cNvPr id="7" name="对象 6">
              <a:extLst>
                <a:ext uri="{FF2B5EF4-FFF2-40B4-BE49-F238E27FC236}">
                  <a16:creationId xmlns:a16="http://schemas.microsoft.com/office/drawing/2014/main" id="{FF70906A-0C5A-4D9B-BA11-14E08B5E7E89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593910195"/>
                </p:ext>
              </p:extLst>
            </p:nvPr>
          </p:nvGraphicFramePr>
          <p:xfrm>
            <a:off x="2331292" y="2757221"/>
            <a:ext cx="1227060" cy="29398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5" imgW="761669" imgH="177723" progId="Equation.DSMT4">
                    <p:embed/>
                  </p:oleObj>
                </mc:Choice>
                <mc:Fallback>
                  <p:oleObj r:id="rId5" imgW="761669" imgH="177723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31292" y="2757221"/>
                          <a:ext cx="1227060" cy="29398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6460C372-DDAD-41E1-A93B-42701BFCBDD0}"/>
              </a:ext>
            </a:extLst>
          </p:cNvPr>
          <p:cNvSpPr txBox="1"/>
          <p:nvPr/>
        </p:nvSpPr>
        <p:spPr>
          <a:xfrm>
            <a:off x="3003548" y="6034756"/>
            <a:ext cx="6096000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ctr">
              <a:lnSpc>
                <a:spcPct val="150000"/>
              </a:lnSpc>
            </a:pPr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关键点描述向量构建</a:t>
            </a:r>
          </a:p>
        </p:txBody>
      </p:sp>
    </p:spTree>
    <p:extLst>
      <p:ext uri="{BB962C8B-B14F-4D97-AF65-F5344CB8AC3E}">
        <p14:creationId xmlns:p14="http://schemas.microsoft.com/office/powerpoint/2010/main" val="107800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569"/>
            <a:ext cx="12192000" cy="68899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F05FB9-60E8-49AD-A5D4-07D65FB441D0}"/>
              </a:ext>
            </a:extLst>
          </p:cNvPr>
          <p:cNvGrpSpPr/>
          <p:nvPr/>
        </p:nvGrpSpPr>
        <p:grpSpPr>
          <a:xfrm>
            <a:off x="3859067" y="2921168"/>
            <a:ext cx="4783502" cy="1015663"/>
            <a:chOff x="4029082" y="2929580"/>
            <a:chExt cx="4783502" cy="101566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1FDF5B3-746A-4E63-AEBF-7FB815370A39}"/>
                </a:ext>
              </a:extLst>
            </p:cNvPr>
            <p:cNvSpPr txBox="1"/>
            <p:nvPr/>
          </p:nvSpPr>
          <p:spPr>
            <a:xfrm>
              <a:off x="5171459" y="3083468"/>
              <a:ext cx="364112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r>
                <a:rPr lang="en-US" altLang="zh-CN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275B77-8B69-4B95-A7C7-BA64FE549CF1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6000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AA35698-7EE9-45C6-BF0E-A500240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87" y="3038692"/>
              <a:ext cx="368928" cy="752662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0922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整体硬件结构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570D605-CD99-4218-B997-78F7C3E5C85C}"/>
              </a:ext>
            </a:extLst>
          </p:cNvPr>
          <p:cNvSpPr txBox="1"/>
          <p:nvPr/>
        </p:nvSpPr>
        <p:spPr>
          <a:xfrm>
            <a:off x="1131217" y="1595077"/>
            <a:ext cx="4264871" cy="3782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sz="1800" b="1" kern="100" dirty="0">
                <a:effectLst/>
                <a:latin typeface="+mn-ea"/>
              </a:rPr>
              <a:t>RISC-V</a:t>
            </a:r>
            <a:r>
              <a:rPr lang="zh-CN" altLang="zh-CN" sz="1800" b="1" kern="100" dirty="0">
                <a:effectLst/>
                <a:latin typeface="+mn-ea"/>
                <a:cs typeface="Times New Roman" panose="02020603050405020304" pitchFamily="18" charset="0"/>
              </a:rPr>
              <a:t>软核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用于</a:t>
            </a:r>
            <a:r>
              <a:rPr lang="zh-CN" altLang="en-US" sz="1800" b="1" kern="100" dirty="0">
                <a:effectLst/>
                <a:latin typeface="+mn-ea"/>
                <a:cs typeface="Times New Roman" panose="02020603050405020304" pitchFamily="18" charset="0"/>
              </a:rPr>
              <a:t>系统调度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1800" b="1" kern="100" dirty="0">
                <a:effectLst/>
                <a:latin typeface="+mn-ea"/>
                <a:cs typeface="Times New Roman" panose="02020603050405020304" pitchFamily="18" charset="0"/>
              </a:rPr>
              <a:t>通信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和完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成部分</a:t>
            </a:r>
            <a:r>
              <a:rPr lang="zh-CN" altLang="en-US" sz="1800" b="1" kern="100" dirty="0">
                <a:effectLst/>
                <a:latin typeface="+mn-ea"/>
                <a:cs typeface="Times New Roman" panose="02020603050405020304" pitchFamily="18" charset="0"/>
              </a:rPr>
              <a:t>实时性不高算法</a:t>
            </a:r>
            <a:endParaRPr lang="en-US" altLang="zh-CN" sz="18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通过串口与上位机进行指令与数据交互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来自上位机的输入图像缓存在</a:t>
            </a:r>
            <a:r>
              <a:rPr lang="en-US" altLang="zh-CN" sz="1800" b="1" kern="100" dirty="0">
                <a:effectLst/>
                <a:latin typeface="+mn-ea"/>
              </a:rPr>
              <a:t>DDR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通过</a:t>
            </a:r>
            <a:r>
              <a:rPr lang="zh-CN" altLang="zh-CN" sz="1800" b="1" kern="100" dirty="0">
                <a:effectLst/>
                <a:latin typeface="+mn-ea"/>
                <a:cs typeface="Times New Roman" panose="02020603050405020304" pitchFamily="18" charset="0"/>
              </a:rPr>
              <a:t>高斯滤波器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生成高斯金字塔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进行</a:t>
            </a:r>
            <a:r>
              <a:rPr lang="zh-CN" altLang="zh-CN" sz="1800" b="1" kern="100" dirty="0">
                <a:effectLst/>
                <a:latin typeface="+mn-ea"/>
                <a:cs typeface="Times New Roman" panose="02020603050405020304" pitchFamily="18" charset="0"/>
              </a:rPr>
              <a:t>图像梯度、方向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的计算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关键点检测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得到</a:t>
            </a:r>
            <a:r>
              <a:rPr lang="en-US" altLang="zh-CN" sz="1800" kern="100" dirty="0">
                <a:effectLst/>
                <a:latin typeface="+mn-ea"/>
              </a:rPr>
              <a:t>SIFT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关键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点坐标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将结果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存入</a:t>
            </a:r>
            <a:r>
              <a:rPr lang="en-US" altLang="zh-CN" sz="1800" b="1" kern="100" dirty="0">
                <a:effectLst/>
                <a:latin typeface="+mn-ea"/>
              </a:rPr>
              <a:t>DDR</a:t>
            </a: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通过</a:t>
            </a:r>
            <a:r>
              <a:rPr lang="en-US" altLang="zh-CN" sz="1800" b="1" kern="100" dirty="0">
                <a:effectLst/>
                <a:latin typeface="+mn-ea"/>
              </a:rPr>
              <a:t>RISC-V</a:t>
            </a:r>
            <a:r>
              <a:rPr lang="zh-CN" altLang="zh-CN" sz="1800" b="1" kern="100" dirty="0">
                <a:effectLst/>
                <a:latin typeface="+mn-ea"/>
                <a:cs typeface="Times New Roman" panose="02020603050405020304" pitchFamily="18" charset="0"/>
              </a:rPr>
              <a:t>软核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将结果输出至</a:t>
            </a:r>
            <a:r>
              <a:rPr lang="zh-CN" altLang="zh-CN" sz="1800" b="1" kern="100" dirty="0">
                <a:effectLst/>
                <a:latin typeface="+mn-ea"/>
                <a:cs typeface="Times New Roman" panose="02020603050405020304" pitchFamily="18" charset="0"/>
              </a:rPr>
              <a:t>上位机</a:t>
            </a:r>
            <a:endParaRPr lang="zh-CN" altLang="en-US" b="1" dirty="0">
              <a:latin typeface="+mn-ea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D009EF9-E3EB-4EF2-964A-D5D917C5CC22}"/>
              </a:ext>
            </a:extLst>
          </p:cNvPr>
          <p:cNvGrpSpPr/>
          <p:nvPr/>
        </p:nvGrpSpPr>
        <p:grpSpPr>
          <a:xfrm>
            <a:off x="5513622" y="1563864"/>
            <a:ext cx="5575442" cy="4591622"/>
            <a:chOff x="5513622" y="1563864"/>
            <a:chExt cx="5575442" cy="459162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69B7235-EFD2-48CD-841E-3D2651C536FC}"/>
                </a:ext>
              </a:extLst>
            </p:cNvPr>
            <p:cNvSpPr txBox="1"/>
            <p:nvPr/>
          </p:nvSpPr>
          <p:spPr>
            <a:xfrm>
              <a:off x="6279766" y="5816932"/>
              <a:ext cx="40431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kern="100" dirty="0">
                  <a:effectLst/>
                  <a:latin typeface="+mn-ea"/>
                </a:rPr>
                <a:t>整体硬件结构图</a:t>
              </a:r>
              <a:endParaRPr lang="zh-CN" altLang="en-US" sz="1400" dirty="0">
                <a:latin typeface="+mn-ea"/>
              </a:endParaRPr>
            </a:p>
          </p:txBody>
        </p:sp>
        <p:pic>
          <p:nvPicPr>
            <p:cNvPr id="14" name="图片 1">
              <a:extLst>
                <a:ext uri="{FF2B5EF4-FFF2-40B4-BE49-F238E27FC236}">
                  <a16:creationId xmlns:a16="http://schemas.microsoft.com/office/drawing/2014/main" id="{FDA8A3B9-F62A-4F27-ACAD-38CC043E4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3622" y="1563864"/>
              <a:ext cx="5575442" cy="412716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54578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491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算法流程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BB66F8D-5300-417D-A72E-771FF07DB59D}"/>
              </a:ext>
            </a:extLst>
          </p:cNvPr>
          <p:cNvSpPr txBox="1"/>
          <p:nvPr/>
        </p:nvSpPr>
        <p:spPr>
          <a:xfrm>
            <a:off x="1131666" y="1605234"/>
            <a:ext cx="5335122" cy="3490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关键点定位模块主要分为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三个部分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将图像生成窗口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同时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个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不同尺度的模板进行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高斯卷积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尺度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所得到的结果用于计算梯度的幅值和方向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个尺度的结果两两作差得到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高斯差分金字塔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将高斯差分金字塔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输入至特征点检测模块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中运算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ST2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ST3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ST1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可以构成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任务级的流水线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结构</a:t>
            </a: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对降采样后的图像重复上述处理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88FB6A9-889F-4592-B09F-1909AF09F11B}"/>
              </a:ext>
            </a:extLst>
          </p:cNvPr>
          <p:cNvSpPr txBox="1"/>
          <p:nvPr/>
        </p:nvSpPr>
        <p:spPr>
          <a:xfrm>
            <a:off x="7017180" y="6013020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算法硬件结构图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A8D3E43-AE41-4691-9536-23EB4E5F6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4541" y="844980"/>
            <a:ext cx="3968432" cy="49726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6233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479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窗口生成器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6" y="1583586"/>
            <a:ext cx="1052975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功能：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从串行输入的图像数据中滑动提取出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11x11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大小的窗口数据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由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个深度为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512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个移位寄存器构成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42651E-9C7E-4092-B296-30B9B0F57189}"/>
              </a:ext>
            </a:extLst>
          </p:cNvPr>
          <p:cNvGrpSpPr/>
          <p:nvPr/>
        </p:nvGrpSpPr>
        <p:grpSpPr>
          <a:xfrm>
            <a:off x="2302933" y="2632969"/>
            <a:ext cx="7586134" cy="3046388"/>
            <a:chOff x="2302933" y="3163552"/>
            <a:chExt cx="7586134" cy="3046388"/>
          </a:xfrm>
        </p:grpSpPr>
        <p:graphicFrame>
          <p:nvGraphicFramePr>
            <p:cNvPr id="3" name="对象 2">
              <a:extLst>
                <a:ext uri="{FF2B5EF4-FFF2-40B4-BE49-F238E27FC236}">
                  <a16:creationId xmlns:a16="http://schemas.microsoft.com/office/drawing/2014/main" id="{8AFEEFF1-B582-4FB7-AC51-F47841909543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41114742"/>
                </p:ext>
              </p:extLst>
            </p:nvPr>
          </p:nvGraphicFramePr>
          <p:xfrm>
            <a:off x="2302933" y="3163552"/>
            <a:ext cx="7586134" cy="258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4" imgW="5000571" imgH="1705001" progId="Visio.Drawing.15">
                    <p:embed/>
                  </p:oleObj>
                </mc:Choice>
                <mc:Fallback>
                  <p:oleObj r:id="rId4" imgW="5000571" imgH="1705001" progId="Visio.Drawing.15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2933" y="3163552"/>
                          <a:ext cx="7586134" cy="25870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94B8CEF-8301-4D9D-A1F9-DB03576227A3}"/>
                </a:ext>
              </a:extLst>
            </p:cNvPr>
            <p:cNvSpPr txBox="1"/>
            <p:nvPr/>
          </p:nvSpPr>
          <p:spPr>
            <a:xfrm>
              <a:off x="4074423" y="5871386"/>
              <a:ext cx="40431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kern="100" dirty="0">
                  <a:effectLst/>
                  <a:latin typeface="+mn-ea"/>
                </a:rPr>
                <a:t>窗口生成器硬件构成示意图</a:t>
              </a:r>
              <a:r>
                <a:rPr lang="en-US" altLang="zh-CN" sz="1600" kern="100" dirty="0">
                  <a:effectLst/>
                  <a:latin typeface="+mn-ea"/>
                </a:rPr>
                <a:t>——3×3</a:t>
              </a:r>
              <a:r>
                <a:rPr lang="zh-CN" altLang="en-US" sz="1600" kern="100" dirty="0">
                  <a:effectLst/>
                  <a:latin typeface="+mn-ea"/>
                </a:rPr>
                <a:t>窗口</a:t>
              </a:r>
              <a:endParaRPr lang="zh-CN" altLang="en-US" sz="1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037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47916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窗口生成器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6" y="1583586"/>
            <a:ext cx="1052975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功能：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从串行输入的图像数据中滑动提取出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11x11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大小的窗口数据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由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个深度为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512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个移位寄存器构成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5EEE519-DC66-4A31-8F1C-B6A01837146F}"/>
              </a:ext>
            </a:extLst>
          </p:cNvPr>
          <p:cNvGrpSpPr/>
          <p:nvPr/>
        </p:nvGrpSpPr>
        <p:grpSpPr>
          <a:xfrm>
            <a:off x="1781540" y="2626915"/>
            <a:ext cx="8628920" cy="3639466"/>
            <a:chOff x="1781540" y="2039891"/>
            <a:chExt cx="8628920" cy="3639466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94B8CEF-8301-4D9D-A1F9-DB03576227A3}"/>
                </a:ext>
              </a:extLst>
            </p:cNvPr>
            <p:cNvSpPr txBox="1"/>
            <p:nvPr/>
          </p:nvSpPr>
          <p:spPr>
            <a:xfrm>
              <a:off x="4074423" y="5340803"/>
              <a:ext cx="404315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kern="100" dirty="0">
                  <a:effectLst/>
                  <a:latin typeface="+mn-ea"/>
                </a:rPr>
                <a:t>11×11</a:t>
              </a:r>
              <a:r>
                <a:rPr lang="zh-CN" altLang="en-US" sz="1600" kern="100" dirty="0">
                  <a:effectLst/>
                  <a:latin typeface="+mn-ea"/>
                </a:rPr>
                <a:t>窗口生成器的硬件仿真</a:t>
              </a:r>
              <a:endParaRPr lang="zh-CN" altLang="en-US" sz="1400" dirty="0">
                <a:latin typeface="+mn-ea"/>
              </a:endParaRPr>
            </a:p>
          </p:txBody>
        </p:sp>
        <p:pic>
          <p:nvPicPr>
            <p:cNvPr id="9218" name="图片 1">
              <a:extLst>
                <a:ext uri="{FF2B5EF4-FFF2-40B4-BE49-F238E27FC236}">
                  <a16:creationId xmlns:a16="http://schemas.microsoft.com/office/drawing/2014/main" id="{561742F6-BF75-4A12-8FDD-8ECC7B4183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81540" y="2039891"/>
              <a:ext cx="8628920" cy="3202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21038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8FDF72A3-C5EF-4796-915E-1CD34AEAB699}"/>
              </a:ext>
            </a:extLst>
          </p:cNvPr>
          <p:cNvSpPr/>
          <p:nvPr/>
        </p:nvSpPr>
        <p:spPr>
          <a:xfrm>
            <a:off x="7991107" y="5403344"/>
            <a:ext cx="2814430" cy="702251"/>
          </a:xfrm>
          <a:prstGeom prst="roundRect">
            <a:avLst/>
          </a:prstGeom>
          <a:solidFill>
            <a:srgbClr val="DCF2DF"/>
          </a:solidFill>
          <a:ln>
            <a:solidFill>
              <a:srgbClr val="2D7B3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8C843DA-96AE-4478-83F0-09EB4ABEEEBB}"/>
              </a:ext>
            </a:extLst>
          </p:cNvPr>
          <p:cNvSpPr/>
          <p:nvPr/>
        </p:nvSpPr>
        <p:spPr>
          <a:xfrm>
            <a:off x="8409042" y="2259547"/>
            <a:ext cx="1763360" cy="702251"/>
          </a:xfrm>
          <a:prstGeom prst="roundRect">
            <a:avLst/>
          </a:prstGeom>
          <a:solidFill>
            <a:srgbClr val="F4DADA"/>
          </a:solidFill>
          <a:ln>
            <a:solidFill>
              <a:srgbClr val="942C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83271" y="1629345"/>
            <a:ext cx="5309775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  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为达到实时处理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(30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帧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秒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，我们定义并行性需求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PR (Parallelism Requirement)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为每秒数据的操作量。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2CEA805-AB2C-46D0-8E1F-3F3DD962F33D}"/>
              </a:ext>
            </a:extLst>
          </p:cNvPr>
          <p:cNvGrpSpPr/>
          <p:nvPr/>
        </p:nvGrpSpPr>
        <p:grpSpPr>
          <a:xfrm>
            <a:off x="1940134" y="2942307"/>
            <a:ext cx="3688426" cy="475960"/>
            <a:chOff x="1143218" y="2085016"/>
            <a:chExt cx="3688426" cy="475960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E0A2F2D-2925-40AF-832D-32DFEA0CCEEE}"/>
                </a:ext>
              </a:extLst>
            </p:cNvPr>
            <p:cNvSpPr/>
            <p:nvPr/>
          </p:nvSpPr>
          <p:spPr>
            <a:xfrm>
              <a:off x="1143218" y="2130736"/>
              <a:ext cx="3688426" cy="430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6EDBC19-26BA-4457-B723-E730CBE07FE3}"/>
                </a:ext>
              </a:extLst>
            </p:cNvPr>
            <p:cNvSpPr txBox="1"/>
            <p:nvPr/>
          </p:nvSpPr>
          <p:spPr>
            <a:xfrm>
              <a:off x="1143218" y="2085016"/>
              <a:ext cx="3688426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高斯卷积过程的窗口大小为 </a:t>
              </a:r>
              <a:r>
                <a:rPr lang="en-US" altLang="zh-CN" kern="100" dirty="0">
                  <a:latin typeface="+mn-ea"/>
                  <a:cs typeface="Times New Roman" panose="02020603050405020304" pitchFamily="18" charset="0"/>
                </a:rPr>
                <a:t>N×N</a:t>
              </a: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B268672-C052-4C0B-9D6D-AE07088671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772788"/>
              </p:ext>
            </p:extLst>
          </p:nvPr>
        </p:nvGraphicFramePr>
        <p:xfrm>
          <a:off x="7302037" y="918523"/>
          <a:ext cx="3184544" cy="12319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009712" imgH="1162153" progId="Visio.Drawing.15">
                  <p:embed/>
                </p:oleObj>
              </mc:Choice>
              <mc:Fallback>
                <p:oleObj r:id="rId4" imgW="3009712" imgH="1162153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037" y="918523"/>
                        <a:ext cx="3184544" cy="12319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62969DB-C01F-4971-8F60-B21FD9E26E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133371"/>
              </p:ext>
            </p:extLst>
          </p:nvPr>
        </p:nvGraphicFramePr>
        <p:xfrm>
          <a:off x="6957252" y="3242881"/>
          <a:ext cx="3846592" cy="205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733712" imgH="2524138" progId="Visio.Drawing.15">
                  <p:embed/>
                </p:oleObj>
              </mc:Choice>
              <mc:Fallback>
                <p:oleObj r:id="rId6" imgW="4733712" imgH="252413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7252" y="3242881"/>
                        <a:ext cx="3846592" cy="20512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C8ADB4E9-B234-4DF8-8A16-2E534D096582}"/>
              </a:ext>
            </a:extLst>
          </p:cNvPr>
          <p:cNvSpPr txBox="1"/>
          <p:nvPr/>
        </p:nvSpPr>
        <p:spPr>
          <a:xfrm>
            <a:off x="6926264" y="2340761"/>
            <a:ext cx="1636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串行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卷积结构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9F793D-7AB8-4AD8-9C5D-1CBC1B321627}"/>
              </a:ext>
            </a:extLst>
          </p:cNvPr>
          <p:cNvSpPr txBox="1"/>
          <p:nvPr/>
        </p:nvSpPr>
        <p:spPr>
          <a:xfrm>
            <a:off x="6824834" y="5495075"/>
            <a:ext cx="11247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全并行</a:t>
            </a:r>
            <a:endParaRPr lang="en-US" altLang="zh-CN" sz="16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卷积结构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箭头: 下 8">
            <a:extLst>
              <a:ext uri="{FF2B5EF4-FFF2-40B4-BE49-F238E27FC236}">
                <a16:creationId xmlns:a16="http://schemas.microsoft.com/office/drawing/2014/main" id="{4A26A51A-6C89-41FE-90B3-06C99C636A09}"/>
              </a:ext>
            </a:extLst>
          </p:cNvPr>
          <p:cNvSpPr/>
          <p:nvPr/>
        </p:nvSpPr>
        <p:spPr>
          <a:xfrm>
            <a:off x="3598574" y="3423347"/>
            <a:ext cx="371546" cy="195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006794F-FE3E-4F4F-8F53-AE67B94E144E}"/>
              </a:ext>
            </a:extLst>
          </p:cNvPr>
          <p:cNvGrpSpPr/>
          <p:nvPr/>
        </p:nvGrpSpPr>
        <p:grpSpPr>
          <a:xfrm>
            <a:off x="1556311" y="3585732"/>
            <a:ext cx="4456072" cy="477462"/>
            <a:chOff x="759395" y="2642997"/>
            <a:chExt cx="4456072" cy="477462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36719CBD-7E80-401B-8770-9CBDACA25488}"/>
                </a:ext>
              </a:extLst>
            </p:cNvPr>
            <p:cNvSpPr/>
            <p:nvPr/>
          </p:nvSpPr>
          <p:spPr>
            <a:xfrm>
              <a:off x="883921" y="2690219"/>
              <a:ext cx="4217692" cy="430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96737902-61A8-4F6D-9C1A-5D4B8AB29EF4}"/>
                </a:ext>
              </a:extLst>
            </p:cNvPr>
            <p:cNvSpPr txBox="1"/>
            <p:nvPr/>
          </p:nvSpPr>
          <p:spPr>
            <a:xfrm>
              <a:off x="759395" y="2642997"/>
              <a:ext cx="4456072" cy="4589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一个卷积需 </a:t>
              </a: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N</a:t>
              </a:r>
              <a:r>
                <a:rPr lang="en-US" altLang="zh-CN" b="1" kern="100" baseline="30000" dirty="0">
                  <a:latin typeface="+mn-ea"/>
                  <a:cs typeface="Times New Roman" panose="02020603050405020304" pitchFamily="18" charset="0"/>
                </a:rPr>
                <a:t>2 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次乘法</a:t>
              </a:r>
              <a:r>
                <a:rPr lang="zh-CN" altLang="en-US" kern="100" dirty="0">
                  <a:latin typeface="+mn-ea"/>
                  <a:cs typeface="Times New Roman" panose="02020603050405020304" pitchFamily="18" charset="0"/>
                </a:rPr>
                <a:t>和 </a:t>
              </a: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N</a:t>
              </a:r>
              <a:r>
                <a:rPr lang="en-US" altLang="zh-CN" b="1" kern="100" baseline="30000" dirty="0">
                  <a:latin typeface="+mn-ea"/>
                  <a:cs typeface="Times New Roman" panose="02020603050405020304" pitchFamily="18" charset="0"/>
                </a:rPr>
                <a:t>2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－</a:t>
              </a:r>
              <a:r>
                <a:rPr lang="en-US" altLang="zh-CN" b="1" kern="100" dirty="0">
                  <a:latin typeface="+mn-ea"/>
                  <a:cs typeface="Times New Roman" panose="02020603050405020304" pitchFamily="18" charset="0"/>
                </a:rPr>
                <a:t>1 </a:t>
              </a:r>
              <a:r>
                <a:rPr lang="zh-CN" altLang="en-US" b="1" kern="100" dirty="0">
                  <a:latin typeface="+mn-ea"/>
                  <a:cs typeface="Times New Roman" panose="02020603050405020304" pitchFamily="18" charset="0"/>
                </a:rPr>
                <a:t>次加法</a:t>
              </a:r>
              <a:endParaRPr lang="en-US" altLang="zh-CN" b="1" kern="100" dirty="0"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53546CD-BB1A-4B0C-8A22-EAB779F9861C}"/>
              </a:ext>
            </a:extLst>
          </p:cNvPr>
          <p:cNvGrpSpPr/>
          <p:nvPr/>
        </p:nvGrpSpPr>
        <p:grpSpPr>
          <a:xfrm>
            <a:off x="1248147" y="4274882"/>
            <a:ext cx="5090056" cy="430240"/>
            <a:chOff x="442403" y="3179012"/>
            <a:chExt cx="5090056" cy="430240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832B54C-3A13-45F6-9B18-AFAEDED975E3}"/>
                </a:ext>
              </a:extLst>
            </p:cNvPr>
            <p:cNvSpPr/>
            <p:nvPr/>
          </p:nvSpPr>
          <p:spPr>
            <a:xfrm>
              <a:off x="643444" y="3179012"/>
              <a:ext cx="4731642" cy="430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1AEABED-7C79-4F44-98CA-C3FFFB8CB9B6}"/>
                </a:ext>
              </a:extLst>
            </p:cNvPr>
            <p:cNvSpPr txBox="1"/>
            <p:nvPr/>
          </p:nvSpPr>
          <p:spPr>
            <a:xfrm>
              <a:off x="442403" y="3216218"/>
              <a:ext cx="509005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对于</a:t>
              </a:r>
              <a:r>
                <a:rPr lang="en-US" altLang="zh-CN" sz="1800" kern="100" dirty="0">
                  <a:effectLst/>
                  <a:latin typeface="+mn-ea"/>
                </a:rPr>
                <a:t>512× 512</a:t>
              </a:r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的图像</a:t>
              </a:r>
              <a:r>
                <a:rPr lang="zh-CN" altLang="en-US" sz="1800" kern="100" dirty="0">
                  <a:effectLst/>
                  <a:latin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1800" kern="100" dirty="0">
                  <a:effectLst/>
                  <a:latin typeface="+mn-ea"/>
                  <a:cs typeface="Times New Roman" panose="02020603050405020304" pitchFamily="18" charset="0"/>
                </a:rPr>
                <a:t>若</a:t>
              </a:r>
              <a:r>
                <a:rPr lang="zh-CN" altLang="zh-CN" sz="1800" b="1" kern="100" dirty="0">
                  <a:effectLst/>
                  <a:latin typeface="+mn-ea"/>
                  <a:cs typeface="Times New Roman" panose="02020603050405020304" pitchFamily="18" charset="0"/>
                </a:rPr>
                <a:t>窗口大小为</a:t>
              </a:r>
              <a:r>
                <a:rPr lang="en-US" altLang="zh-CN" sz="1800" b="1" kern="100" dirty="0">
                  <a:effectLst/>
                  <a:latin typeface="+mn-ea"/>
                </a:rPr>
                <a:t>15×15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1B778A3-4E01-48B1-B786-B2BB7E84328E}"/>
              </a:ext>
            </a:extLst>
          </p:cNvPr>
          <p:cNvGrpSpPr/>
          <p:nvPr/>
        </p:nvGrpSpPr>
        <p:grpSpPr>
          <a:xfrm>
            <a:off x="1940134" y="4909652"/>
            <a:ext cx="3688426" cy="430240"/>
            <a:chOff x="1143218" y="3646694"/>
            <a:chExt cx="3688426" cy="430240"/>
          </a:xfrm>
        </p:grpSpPr>
        <p:sp>
          <p:nvSpPr>
            <p:cNvPr id="45" name="矩形: 圆角 44">
              <a:extLst>
                <a:ext uri="{FF2B5EF4-FFF2-40B4-BE49-F238E27FC236}">
                  <a16:creationId xmlns:a16="http://schemas.microsoft.com/office/drawing/2014/main" id="{5DD2D95F-727B-4AA3-B689-63AF1F4C7846}"/>
                </a:ext>
              </a:extLst>
            </p:cNvPr>
            <p:cNvSpPr/>
            <p:nvPr/>
          </p:nvSpPr>
          <p:spPr>
            <a:xfrm>
              <a:off x="1200912" y="3646694"/>
              <a:ext cx="3599002" cy="43024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63C18A4-BEE9-4D28-A7EF-727899D0F198}"/>
                </a:ext>
              </a:extLst>
            </p:cNvPr>
            <p:cNvSpPr txBox="1"/>
            <p:nvPr/>
          </p:nvSpPr>
          <p:spPr>
            <a:xfrm>
              <a:off x="1143218" y="3691745"/>
              <a:ext cx="36884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kern="100" dirty="0">
                  <a:effectLst/>
                  <a:latin typeface="+mn-ea"/>
                </a:rPr>
                <a:t>PR = </a:t>
              </a:r>
              <a:r>
                <a:rPr lang="en-US" altLang="zh-CN" sz="1800" b="1" kern="100" dirty="0">
                  <a:effectLst/>
                  <a:latin typeface="+mn-ea"/>
                </a:rPr>
                <a:t>17.7G</a:t>
              </a:r>
              <a:r>
                <a:rPr lang="en-US" altLang="zh-CN" sz="1800" kern="100" dirty="0">
                  <a:effectLst/>
                  <a:latin typeface="+mn-ea"/>
                </a:rPr>
                <a:t> operations/second</a:t>
              </a:r>
              <a:endParaRPr lang="zh-CN" altLang="en-US" dirty="0">
                <a:latin typeface="+mn-ea"/>
              </a:endParaRPr>
            </a:p>
          </p:txBody>
        </p:sp>
      </p:grpSp>
      <p:sp>
        <p:nvSpPr>
          <p:cNvPr id="38" name="箭头: 下 37">
            <a:extLst>
              <a:ext uri="{FF2B5EF4-FFF2-40B4-BE49-F238E27FC236}">
                <a16:creationId xmlns:a16="http://schemas.microsoft.com/office/drawing/2014/main" id="{67A9DC40-2338-480D-98DC-70C803A7D908}"/>
              </a:ext>
            </a:extLst>
          </p:cNvPr>
          <p:cNvSpPr/>
          <p:nvPr/>
        </p:nvSpPr>
        <p:spPr>
          <a:xfrm>
            <a:off x="3598574" y="4070306"/>
            <a:ext cx="371546" cy="195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箭头: 下 38">
            <a:extLst>
              <a:ext uri="{FF2B5EF4-FFF2-40B4-BE49-F238E27FC236}">
                <a16:creationId xmlns:a16="http://schemas.microsoft.com/office/drawing/2014/main" id="{674CCAAF-6A3C-4487-B93C-529248FF40BC}"/>
              </a:ext>
            </a:extLst>
          </p:cNvPr>
          <p:cNvSpPr/>
          <p:nvPr/>
        </p:nvSpPr>
        <p:spPr>
          <a:xfrm>
            <a:off x="3607402" y="4709225"/>
            <a:ext cx="371546" cy="1954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3A95F5EE-5C7B-48F8-9A75-5026D9209A7B}"/>
              </a:ext>
            </a:extLst>
          </p:cNvPr>
          <p:cNvSpPr txBox="1"/>
          <p:nvPr/>
        </p:nvSpPr>
        <p:spPr>
          <a:xfrm>
            <a:off x="8480163" y="2296831"/>
            <a:ext cx="1621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kern="100" dirty="0">
                <a:effectLst/>
                <a:latin typeface="+mn-ea"/>
              </a:rPr>
              <a:t>CPU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或者</a:t>
            </a:r>
            <a:r>
              <a:rPr lang="en-US" altLang="zh-CN" sz="1800" b="1" kern="100" dirty="0">
                <a:effectLst/>
                <a:latin typeface="+mn-ea"/>
              </a:rPr>
              <a:t>DSP</a:t>
            </a:r>
          </a:p>
          <a:p>
            <a:pPr algn="ctr"/>
            <a:r>
              <a:rPr lang="zh-CN" altLang="en-US" sz="1800" kern="100" dirty="0">
                <a:effectLst/>
                <a:latin typeface="+mn-ea"/>
              </a:rPr>
              <a:t>需要</a:t>
            </a:r>
            <a:r>
              <a:rPr lang="en-US" altLang="zh-CN" sz="1800" kern="100" dirty="0">
                <a:effectLst/>
                <a:latin typeface="+mn-ea"/>
              </a:rPr>
              <a:t>8.85GHz</a:t>
            </a:r>
            <a:endParaRPr lang="zh-CN" altLang="en-US" dirty="0">
              <a:latin typeface="+mn-ea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77A272C-4ADB-401B-818C-0CE627730BAD}"/>
              </a:ext>
            </a:extLst>
          </p:cNvPr>
          <p:cNvSpPr txBox="1"/>
          <p:nvPr/>
        </p:nvSpPr>
        <p:spPr>
          <a:xfrm>
            <a:off x="7906761" y="5440477"/>
            <a:ext cx="2985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kern="100" dirty="0">
                <a:effectLst/>
                <a:latin typeface="+mn-ea"/>
              </a:rPr>
              <a:t>FPGA</a:t>
            </a:r>
            <a:r>
              <a:rPr lang="en-US" altLang="zh-CN" sz="1800" kern="100" dirty="0">
                <a:effectLst/>
                <a:latin typeface="+mn-ea"/>
              </a:rPr>
              <a:t> 50MHz</a:t>
            </a:r>
            <a:r>
              <a:rPr lang="zh-CN" altLang="en-US" sz="1800" kern="100" dirty="0">
                <a:effectLst/>
                <a:latin typeface="+mn-ea"/>
              </a:rPr>
              <a:t>即可达到</a:t>
            </a:r>
            <a:endParaRPr lang="en-US" altLang="zh-CN" sz="1800" kern="100" dirty="0">
              <a:effectLst/>
              <a:latin typeface="+mn-ea"/>
            </a:endParaRPr>
          </a:p>
          <a:p>
            <a:pPr algn="ctr"/>
            <a:r>
              <a:rPr lang="en-US" altLang="zh-CN" sz="1800" kern="100" dirty="0">
                <a:effectLst/>
                <a:latin typeface="+mn-ea"/>
              </a:rPr>
              <a:t>90G operations/second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0630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6" y="1583586"/>
            <a:ext cx="316796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高斯模板具有对称性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D1AAC7-0FE8-4BA7-99C6-AD7F66BC9151}"/>
              </a:ext>
            </a:extLst>
          </p:cNvPr>
          <p:cNvSpPr txBox="1"/>
          <p:nvPr/>
        </p:nvSpPr>
        <p:spPr>
          <a:xfrm>
            <a:off x="1304386" y="1943673"/>
            <a:ext cx="639136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——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11x11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二维高斯卷积拆分成两个一维卷积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6EDBC19-26BA-4457-B723-E730CBE07FE3}"/>
              </a:ext>
            </a:extLst>
          </p:cNvPr>
          <p:cNvSpPr txBox="1"/>
          <p:nvPr/>
        </p:nvSpPr>
        <p:spPr>
          <a:xfrm>
            <a:off x="1131666" y="2496308"/>
            <a:ext cx="2739943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采用对称预加方法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2F8CAFA-272D-4D35-8562-A9048955D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900" y="3577321"/>
            <a:ext cx="9430200" cy="22572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27F97FB5-DC85-4EEE-97BB-72A3BD877E7B}"/>
              </a:ext>
            </a:extLst>
          </p:cNvPr>
          <p:cNvSpPr txBox="1"/>
          <p:nvPr/>
        </p:nvSpPr>
        <p:spPr>
          <a:xfrm>
            <a:off x="1304386" y="2862574"/>
            <a:ext cx="714216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——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系数相同的项先加再乘，以减少乘法数量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916A1B3-605F-4F1C-A80C-ACC875FE8717}"/>
              </a:ext>
            </a:extLst>
          </p:cNvPr>
          <p:cNvGrpSpPr/>
          <p:nvPr/>
        </p:nvGrpSpPr>
        <p:grpSpPr>
          <a:xfrm>
            <a:off x="6849358" y="2020768"/>
            <a:ext cx="4150244" cy="954981"/>
            <a:chOff x="6849358" y="2020768"/>
            <a:chExt cx="4150244" cy="954981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61E19A0-1353-46C7-BD69-07A83A247538}"/>
                </a:ext>
              </a:extLst>
            </p:cNvPr>
            <p:cNvGrpSpPr/>
            <p:nvPr/>
          </p:nvGrpSpPr>
          <p:grpSpPr>
            <a:xfrm>
              <a:off x="8366974" y="2173143"/>
              <a:ext cx="1138383" cy="646331"/>
              <a:chOff x="2958336" y="3347866"/>
              <a:chExt cx="391900" cy="558330"/>
            </a:xfrm>
          </p:grpSpPr>
          <p:sp>
            <p:nvSpPr>
              <p:cNvPr id="32" name="箭头: 右 31">
                <a:extLst>
                  <a:ext uri="{FF2B5EF4-FFF2-40B4-BE49-F238E27FC236}">
                    <a16:creationId xmlns:a16="http://schemas.microsoft.com/office/drawing/2014/main" id="{925F2E4D-7CFC-48AC-9A0B-A54DC2C5DCA4}"/>
                  </a:ext>
                </a:extLst>
              </p:cNvPr>
              <p:cNvSpPr/>
              <p:nvPr/>
            </p:nvSpPr>
            <p:spPr>
              <a:xfrm>
                <a:off x="2958336" y="3347866"/>
                <a:ext cx="391900" cy="558330"/>
              </a:xfrm>
              <a:prstGeom prst="rightArrow">
                <a:avLst>
                  <a:gd name="adj1" fmla="val 55046"/>
                  <a:gd name="adj2" fmla="val 6083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77CBE8B-9F26-43A8-AE40-0B05E5A3A376}"/>
                  </a:ext>
                </a:extLst>
              </p:cNvPr>
              <p:cNvSpPr txBox="1"/>
              <p:nvPr/>
            </p:nvSpPr>
            <p:spPr>
              <a:xfrm>
                <a:off x="2974287" y="3465221"/>
                <a:ext cx="336321" cy="3190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减少至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FA157A7-261E-4D2C-93EA-F6299E667909}"/>
                </a:ext>
              </a:extLst>
            </p:cNvPr>
            <p:cNvGrpSpPr/>
            <p:nvPr/>
          </p:nvGrpSpPr>
          <p:grpSpPr>
            <a:xfrm>
              <a:off x="6849358" y="2020768"/>
              <a:ext cx="1361392" cy="951080"/>
              <a:chOff x="6849358" y="2020768"/>
              <a:chExt cx="1361392" cy="951080"/>
            </a:xfrm>
          </p:grpSpPr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839754E-F187-45FC-9539-79135AEC760A}"/>
                  </a:ext>
                </a:extLst>
              </p:cNvPr>
              <p:cNvSpPr txBox="1"/>
              <p:nvPr/>
            </p:nvSpPr>
            <p:spPr>
              <a:xfrm>
                <a:off x="6849358" y="2173143"/>
                <a:ext cx="13613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121</a:t>
                </a:r>
                <a:r>
                  <a:rPr lang="zh-CN" altLang="en-US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个</a:t>
                </a:r>
                <a:endParaRPr lang="en-US" altLang="zh-CN" sz="1800" b="1" kern="100" dirty="0">
                  <a:solidFill>
                    <a:srgbClr val="2F5597"/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乘法运算</a:t>
                </a:r>
                <a:endParaRPr lang="zh-CN" altLang="en-US" b="1" dirty="0">
                  <a:solidFill>
                    <a:srgbClr val="2F5597"/>
                  </a:solidFill>
                </a:endParaRPr>
              </a:p>
            </p:txBody>
          </p:sp>
          <p:sp>
            <p:nvSpPr>
              <p:cNvPr id="15" name="矩形: 圆角 14">
                <a:extLst>
                  <a:ext uri="{FF2B5EF4-FFF2-40B4-BE49-F238E27FC236}">
                    <a16:creationId xmlns:a16="http://schemas.microsoft.com/office/drawing/2014/main" id="{5C8A972B-7DF9-47F0-8269-B25033C096D4}"/>
                  </a:ext>
                </a:extLst>
              </p:cNvPr>
              <p:cNvSpPr/>
              <p:nvPr/>
            </p:nvSpPr>
            <p:spPr>
              <a:xfrm>
                <a:off x="6922778" y="2020768"/>
                <a:ext cx="1215656" cy="95108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91C600C-E2AC-4DF5-8976-630506D64486}"/>
                </a:ext>
              </a:extLst>
            </p:cNvPr>
            <p:cNvGrpSpPr/>
            <p:nvPr/>
          </p:nvGrpSpPr>
          <p:grpSpPr>
            <a:xfrm>
              <a:off x="9638210" y="2024669"/>
              <a:ext cx="1361392" cy="951080"/>
              <a:chOff x="6849358" y="2020768"/>
              <a:chExt cx="1361392" cy="951080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CFE60778-93B5-494B-B462-56A5A6E0215E}"/>
                  </a:ext>
                </a:extLst>
              </p:cNvPr>
              <p:cNvSpPr txBox="1"/>
              <p:nvPr/>
            </p:nvSpPr>
            <p:spPr>
              <a:xfrm>
                <a:off x="6849358" y="2173143"/>
                <a:ext cx="136139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12</a:t>
                </a:r>
                <a:r>
                  <a:rPr lang="zh-CN" altLang="en-US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个</a:t>
                </a:r>
                <a:endParaRPr lang="en-US" altLang="zh-CN" sz="1800" b="1" kern="100" dirty="0">
                  <a:solidFill>
                    <a:srgbClr val="2F5597"/>
                  </a:solidFill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800" b="1" kern="100" dirty="0">
                    <a:solidFill>
                      <a:srgbClr val="2F5597"/>
                    </a:solidFill>
                    <a:effectLst/>
                    <a:latin typeface="+mn-ea"/>
                    <a:cs typeface="Times New Roman" panose="02020603050405020304" pitchFamily="18" charset="0"/>
                  </a:rPr>
                  <a:t>乘法运算</a:t>
                </a:r>
                <a:endParaRPr lang="zh-CN" altLang="en-US" b="1" dirty="0">
                  <a:solidFill>
                    <a:srgbClr val="2F5597"/>
                  </a:solidFill>
                </a:endParaRPr>
              </a:p>
            </p:txBody>
          </p:sp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9C3830C6-36D8-4472-99CE-CCA23BBB0016}"/>
                  </a:ext>
                </a:extLst>
              </p:cNvPr>
              <p:cNvSpPr/>
              <p:nvPr/>
            </p:nvSpPr>
            <p:spPr>
              <a:xfrm>
                <a:off x="6922778" y="2020768"/>
                <a:ext cx="1215656" cy="951080"/>
              </a:xfrm>
              <a:prstGeom prst="roundRect">
                <a:avLst/>
              </a:prstGeom>
              <a:noFill/>
              <a:ln w="190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7353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569"/>
            <a:ext cx="12192000" cy="68899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FDF5B3-746A-4E63-AEBF-7FB815370A39}"/>
              </a:ext>
            </a:extLst>
          </p:cNvPr>
          <p:cNvSpPr txBox="1"/>
          <p:nvPr/>
        </p:nvSpPr>
        <p:spPr>
          <a:xfrm>
            <a:off x="3017520" y="155955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87EDA72-B44D-4074-B379-E19C9FCAC769}"/>
              </a:ext>
            </a:extLst>
          </p:cNvPr>
          <p:cNvCxnSpPr>
            <a:cxnSpLocks/>
          </p:cNvCxnSpPr>
          <p:nvPr/>
        </p:nvCxnSpPr>
        <p:spPr>
          <a:xfrm flipH="1">
            <a:off x="3817436" y="1559559"/>
            <a:ext cx="883920" cy="1334384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B6F59FD-34DE-48C0-9B5B-7FE44D743C6C}"/>
              </a:ext>
            </a:extLst>
          </p:cNvPr>
          <p:cNvGrpSpPr/>
          <p:nvPr/>
        </p:nvGrpSpPr>
        <p:grpSpPr>
          <a:xfrm>
            <a:off x="4481060" y="2176884"/>
            <a:ext cx="3229879" cy="769441"/>
            <a:chOff x="4029082" y="2929580"/>
            <a:chExt cx="3229879" cy="769441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CC4F4FE-3C21-4310-8719-490FCC6760AD}"/>
                </a:ext>
              </a:extLst>
            </p:cNvPr>
            <p:cNvSpPr txBox="1"/>
            <p:nvPr/>
          </p:nvSpPr>
          <p:spPr>
            <a:xfrm>
              <a:off x="4872026" y="3045007"/>
              <a:ext cx="2386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SIFT</a:t>
              </a:r>
              <a:r>
                <a:rPr lang="zh-CN" altLang="en-US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算法简介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A9F32AC-951C-4EE4-821C-EEDA5B7E9444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4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9CA51D6-CE68-4B10-9B4E-47F1CFA42387}"/>
                </a:ext>
              </a:extLst>
            </p:cNvPr>
            <p:cNvCxnSpPr>
              <a:cxnSpLocks/>
            </p:cNvCxnSpPr>
            <p:nvPr/>
          </p:nvCxnSpPr>
          <p:spPr>
            <a:xfrm>
              <a:off x="4527913" y="3060373"/>
              <a:ext cx="219492" cy="507854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6404EB-A416-499C-81EF-D179489D0F79}"/>
              </a:ext>
            </a:extLst>
          </p:cNvPr>
          <p:cNvGrpSpPr/>
          <p:nvPr/>
        </p:nvGrpSpPr>
        <p:grpSpPr>
          <a:xfrm>
            <a:off x="4481060" y="2946326"/>
            <a:ext cx="3229879" cy="769441"/>
            <a:chOff x="4029082" y="2929580"/>
            <a:chExt cx="3229879" cy="769441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1BF6FF2-EE33-42C7-A53B-5EBE2DE59BF5}"/>
                </a:ext>
              </a:extLst>
            </p:cNvPr>
            <p:cNvSpPr txBox="1"/>
            <p:nvPr/>
          </p:nvSpPr>
          <p:spPr>
            <a:xfrm>
              <a:off x="4872026" y="3045007"/>
              <a:ext cx="23869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SIFT</a:t>
              </a:r>
              <a:r>
                <a:rPr lang="zh-CN" altLang="en-US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算法原理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1FE9875-8DC1-4D31-8E82-A2A4E5F8629E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4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F59904A3-0F86-4D2C-A08C-23A4568A9907}"/>
                </a:ext>
              </a:extLst>
            </p:cNvPr>
            <p:cNvCxnSpPr>
              <a:cxnSpLocks/>
            </p:cNvCxnSpPr>
            <p:nvPr/>
          </p:nvCxnSpPr>
          <p:spPr>
            <a:xfrm>
              <a:off x="4527913" y="3060373"/>
              <a:ext cx="219492" cy="507854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3A39CCDF-72FA-4A07-88DC-C9DD2265624A}"/>
              </a:ext>
            </a:extLst>
          </p:cNvPr>
          <p:cNvGrpSpPr/>
          <p:nvPr/>
        </p:nvGrpSpPr>
        <p:grpSpPr>
          <a:xfrm>
            <a:off x="4481060" y="3715767"/>
            <a:ext cx="3444747" cy="769441"/>
            <a:chOff x="4029082" y="2929580"/>
            <a:chExt cx="3444747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1251D85-8576-46D7-A677-03D6D3BD735C}"/>
                </a:ext>
              </a:extLst>
            </p:cNvPr>
            <p:cNvSpPr txBox="1"/>
            <p:nvPr/>
          </p:nvSpPr>
          <p:spPr>
            <a:xfrm>
              <a:off x="4872026" y="3045007"/>
              <a:ext cx="2601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</a:t>
              </a:r>
              <a:r>
                <a:rPr lang="en-US" altLang="zh-CN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FPGA</a:t>
              </a:r>
              <a:r>
                <a:rPr lang="zh-CN" altLang="en-US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8B035BB-B777-490B-BE5E-F9561B3A90B6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400" dirty="0"/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FD7798F-836B-42F0-A806-4A8F947E21CF}"/>
                </a:ext>
              </a:extLst>
            </p:cNvPr>
            <p:cNvCxnSpPr>
              <a:cxnSpLocks/>
            </p:cNvCxnSpPr>
            <p:nvPr/>
          </p:nvCxnSpPr>
          <p:spPr>
            <a:xfrm>
              <a:off x="4527913" y="3060373"/>
              <a:ext cx="219492" cy="507854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31188AE-9C44-415D-BB15-A9500566C0DB}"/>
              </a:ext>
            </a:extLst>
          </p:cNvPr>
          <p:cNvGrpSpPr/>
          <p:nvPr/>
        </p:nvGrpSpPr>
        <p:grpSpPr>
          <a:xfrm>
            <a:off x="4481060" y="4485207"/>
            <a:ext cx="4259264" cy="769441"/>
            <a:chOff x="4029082" y="2929580"/>
            <a:chExt cx="4259264" cy="76944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6284F65-052F-4627-A8B0-902B6FB8C579}"/>
                </a:ext>
              </a:extLst>
            </p:cNvPr>
            <p:cNvSpPr txBox="1"/>
            <p:nvPr/>
          </p:nvSpPr>
          <p:spPr>
            <a:xfrm>
              <a:off x="4872026" y="3045007"/>
              <a:ext cx="34163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提交文件说明及结论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ED8A21B-22BB-4A48-9D63-189FD7E915E8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4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400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085DE2B-8DAF-4901-825D-F63D9CC5750F}"/>
                </a:ext>
              </a:extLst>
            </p:cNvPr>
            <p:cNvCxnSpPr>
              <a:cxnSpLocks/>
            </p:cNvCxnSpPr>
            <p:nvPr/>
          </p:nvCxnSpPr>
          <p:spPr>
            <a:xfrm>
              <a:off x="4527913" y="3060373"/>
              <a:ext cx="219492" cy="507854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5893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4" y="1371249"/>
            <a:ext cx="5431695" cy="152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高斯卷积模块 </a:t>
            </a:r>
            <a:r>
              <a:rPr lang="en-US" altLang="zh-CN" sz="2000" b="1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的仿真波形</a:t>
            </a: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输入为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din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串行图像数据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4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层的高斯金字塔结果由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dout1 ~ dout4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输出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层的差分金字塔由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diff0 ~ diff2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端口输出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9C1185-B585-4CC0-A2BB-2507CDA835A8}"/>
              </a:ext>
            </a:extLst>
          </p:cNvPr>
          <p:cNvSpPr txBox="1"/>
          <p:nvPr/>
        </p:nvSpPr>
        <p:spPr>
          <a:xfrm>
            <a:off x="4074423" y="5956660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 err="1">
                <a:effectLst/>
                <a:latin typeface="+mn-ea"/>
              </a:rPr>
              <a:t>DoG</a:t>
            </a:r>
            <a:r>
              <a:rPr lang="en-US" altLang="zh-CN" sz="1600" kern="100" dirty="0">
                <a:effectLst/>
                <a:latin typeface="+mn-ea"/>
              </a:rPr>
              <a:t> </a:t>
            </a:r>
            <a:r>
              <a:rPr lang="zh-CN" altLang="en-US" sz="1600" kern="100" dirty="0">
                <a:effectLst/>
                <a:latin typeface="+mn-ea"/>
              </a:rPr>
              <a:t>局部仿真波形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11267" name="Picture 3">
            <a:extLst>
              <a:ext uri="{FF2B5EF4-FFF2-40B4-BE49-F238E27FC236}">
                <a16:creationId xmlns:a16="http://schemas.microsoft.com/office/drawing/2014/main" id="{D113CF93-F6D3-46A6-810F-10D8155CA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108" y="2981860"/>
            <a:ext cx="8065784" cy="29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91EE387-60C1-4F92-ABC7-3E67427C5E40}"/>
              </a:ext>
            </a:extLst>
          </p:cNvPr>
          <p:cNvSpPr txBox="1"/>
          <p:nvPr/>
        </p:nvSpPr>
        <p:spPr>
          <a:xfrm>
            <a:off x="6838462" y="1832914"/>
            <a:ext cx="4221873" cy="1061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sz="1800" kern="100" dirty="0">
                <a:effectLst/>
                <a:latin typeface="+mn-ea"/>
              </a:rPr>
              <a:t>50MHz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的工作时钟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sz="1800" kern="100" dirty="0">
                <a:effectLst/>
                <a:latin typeface="+mn-ea"/>
              </a:rPr>
              <a:t>512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latin typeface="+mn-ea"/>
              </a:rPr>
              <a:t>512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原始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图像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耗时 </a:t>
            </a:r>
            <a:r>
              <a:rPr lang="en-US" altLang="zh-CN" sz="1800" b="1" kern="100" dirty="0">
                <a:effectLst/>
                <a:latin typeface="+mn-ea"/>
              </a:rPr>
              <a:t>5.14ms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sz="1800" kern="100" dirty="0">
                <a:effectLst/>
                <a:latin typeface="+mn-ea"/>
              </a:rPr>
              <a:t>256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×</a:t>
            </a:r>
            <a:r>
              <a:rPr lang="en-US" altLang="zh-CN" sz="1800" kern="100" dirty="0">
                <a:effectLst/>
                <a:latin typeface="+mn-ea"/>
              </a:rPr>
              <a:t>256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降采样图像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耗时 </a:t>
            </a:r>
            <a:r>
              <a:rPr lang="en-US" altLang="zh-CN" sz="1800" b="1" kern="100" dirty="0">
                <a:effectLst/>
                <a:latin typeface="+mn-ea"/>
              </a:rPr>
              <a:t>1.25ms</a:t>
            </a:r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63591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4" y="1371249"/>
            <a:ext cx="5431695" cy="119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二维高斯卷积模块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CONV 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的计算结果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CONV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是 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中例化的子模块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软件和硬件卷积计算的结果一致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9C1185-B585-4CC0-A2BB-2507CDA835A8}"/>
              </a:ext>
            </a:extLst>
          </p:cNvPr>
          <p:cNvSpPr txBox="1"/>
          <p:nvPr/>
        </p:nvSpPr>
        <p:spPr>
          <a:xfrm>
            <a:off x="1763033" y="5172423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effectLst/>
                <a:latin typeface="+mn-ea"/>
              </a:rPr>
              <a:t>CONV </a:t>
            </a:r>
            <a:r>
              <a:rPr lang="zh-CN" altLang="en-US" sz="1600" kern="100" dirty="0">
                <a:effectLst/>
                <a:latin typeface="+mn-ea"/>
              </a:rPr>
              <a:t>硬件仿真结果</a:t>
            </a:r>
            <a:endParaRPr lang="zh-CN" altLang="en-US" sz="1400" dirty="0">
              <a:latin typeface="+mn-ea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694E1DB-57D6-41EB-9750-B0DB246AE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55" y="2961640"/>
            <a:ext cx="5877110" cy="215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>
            <a:extLst>
              <a:ext uri="{FF2B5EF4-FFF2-40B4-BE49-F238E27FC236}">
                <a16:creationId xmlns:a16="http://schemas.microsoft.com/office/drawing/2014/main" id="{2534E556-D0BD-4C4F-A966-40AE56726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44"/>
          <a:stretch>
            <a:fillRect/>
          </a:stretch>
        </p:blipFill>
        <p:spPr bwMode="auto">
          <a:xfrm>
            <a:off x="7025305" y="1966572"/>
            <a:ext cx="4286192" cy="360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4396A1A-AC2F-40C0-A85A-CE7C159C3FBE}"/>
              </a:ext>
            </a:extLst>
          </p:cNvPr>
          <p:cNvSpPr txBox="1"/>
          <p:nvPr/>
        </p:nvSpPr>
        <p:spPr>
          <a:xfrm>
            <a:off x="7146824" y="5639783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effectLst/>
                <a:latin typeface="+mn-ea"/>
              </a:rPr>
              <a:t>CONV </a:t>
            </a:r>
            <a:r>
              <a:rPr lang="zh-CN" altLang="en-US" sz="1600" kern="100" dirty="0">
                <a:effectLst/>
                <a:latin typeface="+mn-ea"/>
              </a:rPr>
              <a:t>软件仿真结果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4746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4" y="1363370"/>
            <a:ext cx="10293623" cy="1523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处理结果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—— 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高斯模糊金字塔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分别使用尺度因子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σ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1.1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1.3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1.6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2.0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的高斯滤波模板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第一行为第一层高斯模糊金字塔，是在原图的基础上采用不同系数的高斯滤波后的结果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第二行为第二层高斯模糊金字塔，是降采样之后采用不同系数的高斯滤波后的结果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9C1185-B585-4CC0-A2BB-2507CDA835A8}"/>
              </a:ext>
            </a:extLst>
          </p:cNvPr>
          <p:cNvSpPr txBox="1"/>
          <p:nvPr/>
        </p:nvSpPr>
        <p:spPr>
          <a:xfrm>
            <a:off x="4074422" y="5970318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高斯模糊金字塔</a:t>
            </a:r>
            <a:endParaRPr lang="zh-CN" altLang="en-US" sz="1400" dirty="0">
              <a:latin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8CCDD1A-3124-4C85-B08A-29A9DC921888}"/>
              </a:ext>
            </a:extLst>
          </p:cNvPr>
          <p:cNvGrpSpPr/>
          <p:nvPr/>
        </p:nvGrpSpPr>
        <p:grpSpPr>
          <a:xfrm>
            <a:off x="2762313" y="2780503"/>
            <a:ext cx="6667372" cy="3189815"/>
            <a:chOff x="3879055" y="3466708"/>
            <a:chExt cx="4433888" cy="2121268"/>
          </a:xfrm>
        </p:grpSpPr>
        <p:pic>
          <p:nvPicPr>
            <p:cNvPr id="7170" name="图片 16">
              <a:extLst>
                <a:ext uri="{FF2B5EF4-FFF2-40B4-BE49-F238E27FC236}">
                  <a16:creationId xmlns:a16="http://schemas.microsoft.com/office/drawing/2014/main" id="{8B359A2A-1261-4E5A-8F8F-D73AF1B617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522"/>
            <a:stretch>
              <a:fillRect/>
            </a:stretch>
          </p:blipFill>
          <p:spPr bwMode="auto">
            <a:xfrm>
              <a:off x="3879056" y="3466708"/>
              <a:ext cx="4433887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1" name="图片 15">
              <a:extLst>
                <a:ext uri="{FF2B5EF4-FFF2-40B4-BE49-F238E27FC236}">
                  <a16:creationId xmlns:a16="http://schemas.microsoft.com/office/drawing/2014/main" id="{7529844B-83E4-4A6B-BEE5-E3B6924A16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767" b="1611"/>
            <a:stretch>
              <a:fillRect/>
            </a:stretch>
          </p:blipFill>
          <p:spPr bwMode="auto">
            <a:xfrm>
              <a:off x="3879055" y="4618014"/>
              <a:ext cx="4433887" cy="969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7210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3755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高斯卷积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E9C4314-9138-466F-8926-9F9C198F86DC}"/>
              </a:ext>
            </a:extLst>
          </p:cNvPr>
          <p:cNvSpPr txBox="1"/>
          <p:nvPr/>
        </p:nvSpPr>
        <p:spPr>
          <a:xfrm>
            <a:off x="1131664" y="1363370"/>
            <a:ext cx="10293623" cy="1190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处理结果 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—— 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高斯差分金字塔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保存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diff0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diff1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diff2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的输出数据，生成高斯差分金字塔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是同一层高斯金字塔相邻图像作差的结果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9C1185-B585-4CC0-A2BB-2507CDA835A8}"/>
              </a:ext>
            </a:extLst>
          </p:cNvPr>
          <p:cNvSpPr txBox="1"/>
          <p:nvPr/>
        </p:nvSpPr>
        <p:spPr>
          <a:xfrm>
            <a:off x="4074422" y="6010932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高斯差分金字塔</a:t>
            </a:r>
            <a:endParaRPr lang="zh-CN" altLang="en-US" sz="1400" dirty="0">
              <a:latin typeface="+mn-ea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C179556C-FB24-4E03-BAF7-41CC2C0080FB}"/>
              </a:ext>
            </a:extLst>
          </p:cNvPr>
          <p:cNvGrpSpPr/>
          <p:nvPr/>
        </p:nvGrpSpPr>
        <p:grpSpPr>
          <a:xfrm>
            <a:off x="3377387" y="2617614"/>
            <a:ext cx="5437223" cy="3324653"/>
            <a:chOff x="1712602" y="2764683"/>
            <a:chExt cx="3892550" cy="2380145"/>
          </a:xfrm>
        </p:grpSpPr>
        <p:pic>
          <p:nvPicPr>
            <p:cNvPr id="8194" name="图片 19">
              <a:extLst>
                <a:ext uri="{FF2B5EF4-FFF2-40B4-BE49-F238E27FC236}">
                  <a16:creationId xmlns:a16="http://schemas.microsoft.com/office/drawing/2014/main" id="{963538CA-9072-46F8-A903-068D95BFB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97" b="53317"/>
            <a:stretch>
              <a:fillRect/>
            </a:stretch>
          </p:blipFill>
          <p:spPr bwMode="auto">
            <a:xfrm>
              <a:off x="1712602" y="2764683"/>
              <a:ext cx="3892550" cy="1128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95" name="图片 17">
              <a:extLst>
                <a:ext uri="{FF2B5EF4-FFF2-40B4-BE49-F238E27FC236}">
                  <a16:creationId xmlns:a16="http://schemas.microsoft.com/office/drawing/2014/main" id="{EDA56EE9-25ED-4FF9-994B-69C8913CEF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967" b="2446"/>
            <a:stretch>
              <a:fillRect/>
            </a:stretch>
          </p:blipFill>
          <p:spPr bwMode="auto">
            <a:xfrm>
              <a:off x="1712602" y="4063741"/>
              <a:ext cx="3892550" cy="10810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5116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4496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891100C-7670-4B15-91FB-785C766AA553}"/>
              </a:ext>
            </a:extLst>
          </p:cNvPr>
          <p:cNvSpPr txBox="1"/>
          <p:nvPr/>
        </p:nvSpPr>
        <p:spPr>
          <a:xfrm>
            <a:off x="1102936" y="1396569"/>
            <a:ext cx="59055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kern="100" dirty="0">
                <a:effectLst/>
                <a:latin typeface="+mn-ea"/>
                <a:cs typeface="Times New Roman" panose="02020603050405020304" pitchFamily="18" charset="0"/>
              </a:rPr>
              <a:t>在差分高斯金字塔中寻找局部极值点</a:t>
            </a:r>
            <a:endParaRPr lang="en-US" altLang="zh-CN" sz="2000" b="1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比较窗口包含了当前点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上下尺度层的 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3×3×3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邻域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判断该点的值是否是最大值或者最小值</a:t>
            </a: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仿真中 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kp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为极值出现的信号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 </a:t>
            </a:r>
            <a:r>
              <a:rPr lang="en-US" altLang="zh-CN" sz="1800" kern="100" dirty="0" err="1">
                <a:effectLst/>
                <a:latin typeface="+mn-ea"/>
                <a:cs typeface="Times New Roman" panose="02020603050405020304" pitchFamily="18" charset="0"/>
              </a:rPr>
              <a:t>dina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信号则是此时邻域中心在图像上的坐标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得到一共 </a:t>
            </a:r>
            <a:r>
              <a:rPr lang="en-US" altLang="zh-CN" sz="1800" kern="100" dirty="0">
                <a:effectLst/>
                <a:latin typeface="+mn-ea"/>
                <a:cs typeface="Times New Roman" panose="02020603050405020304" pitchFamily="18" charset="0"/>
              </a:rPr>
              <a:t>2232 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个关键点</a:t>
            </a:r>
          </a:p>
          <a:p>
            <a:endParaRPr lang="zh-CN" alt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72CAB0F8-EC8A-42D2-9DCA-36578562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84" r="36505"/>
          <a:stretch>
            <a:fillRect/>
          </a:stretch>
        </p:blipFill>
        <p:spPr bwMode="auto">
          <a:xfrm>
            <a:off x="926993" y="3679080"/>
            <a:ext cx="5905500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>
            <a:extLst>
              <a:ext uri="{FF2B5EF4-FFF2-40B4-BE49-F238E27FC236}">
                <a16:creationId xmlns:a16="http://schemas.microsoft.com/office/drawing/2014/main" id="{ED95891B-09FB-49BA-914E-74C15FEAA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363" y="1316561"/>
            <a:ext cx="4330986" cy="433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2B71A5-FFE3-4702-A7DE-ADE6D3B51075}"/>
              </a:ext>
            </a:extLst>
          </p:cNvPr>
          <p:cNvSpPr txBox="1"/>
          <p:nvPr/>
        </p:nvSpPr>
        <p:spPr>
          <a:xfrm>
            <a:off x="1858166" y="5623439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关键点坐标仿真波形</a:t>
            </a:r>
            <a:endParaRPr lang="zh-CN" altLang="en-US" sz="1400" dirty="0">
              <a:latin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FFE031-E45A-48A6-91AF-FA9F722170D5}"/>
              </a:ext>
            </a:extLst>
          </p:cNvPr>
          <p:cNvSpPr txBox="1"/>
          <p:nvPr/>
        </p:nvSpPr>
        <p:spPr>
          <a:xfrm>
            <a:off x="7215279" y="5623439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关键点分布位置</a:t>
            </a:r>
            <a:endParaRPr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8155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6020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梯度幅值和方向的计算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3A18129-DA38-41C6-A361-53307917C27D}"/>
              </a:ext>
            </a:extLst>
          </p:cNvPr>
          <p:cNvSpPr txBox="1"/>
          <p:nvPr/>
        </p:nvSpPr>
        <p:spPr>
          <a:xfrm>
            <a:off x="1102936" y="1523860"/>
            <a:ext cx="727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dirty="0"/>
              <a:t>FPGA</a:t>
            </a:r>
            <a:r>
              <a:rPr lang="zh-CN" altLang="en-US" dirty="0"/>
              <a:t>不擅长浮点型运算，将梯度幅值的表达式改写成如下近似公式：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E76D6B5B-9EB2-4E76-A29A-BF8FDD280F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1395037"/>
              </p:ext>
            </p:extLst>
          </p:nvPr>
        </p:nvGraphicFramePr>
        <p:xfrm>
          <a:off x="3182032" y="1862712"/>
          <a:ext cx="5573079" cy="333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441700" imgH="203200" progId="Equation.DSMT4">
                  <p:embed/>
                </p:oleObj>
              </mc:Choice>
              <mc:Fallback>
                <p:oleObj r:id="rId4" imgW="3441700" imgH="2032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2032" y="1862712"/>
                        <a:ext cx="5573079" cy="3338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C9DCB91-CEB4-480E-BEF7-18C09AB70B9B}"/>
              </a:ext>
            </a:extLst>
          </p:cNvPr>
          <p:cNvSpPr txBox="1"/>
          <p:nvPr/>
        </p:nvSpPr>
        <p:spPr>
          <a:xfrm>
            <a:off x="1102936" y="2160664"/>
            <a:ext cx="6360160" cy="2058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将主方向划分为 </a:t>
            </a:r>
            <a:r>
              <a:rPr lang="en-US" altLang="zh-CN" dirty="0"/>
              <a:t>36 </a:t>
            </a:r>
            <a:r>
              <a:rPr lang="zh-CN" altLang="en-US" dirty="0"/>
              <a:t>等分，每 </a:t>
            </a:r>
            <a:r>
              <a:rPr lang="en-US" altLang="zh-CN" dirty="0"/>
              <a:t>10° </a:t>
            </a:r>
            <a:r>
              <a:rPr lang="zh-CN" altLang="en-US" dirty="0"/>
              <a:t>为一个方向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采用基于 </a:t>
            </a:r>
            <a:r>
              <a:rPr lang="en-US" altLang="zh-CN" dirty="0"/>
              <a:t>LUT </a:t>
            </a:r>
            <a:r>
              <a:rPr lang="zh-CN" altLang="en-US" dirty="0"/>
              <a:t>的方向计算方法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通过移位，加减等简单运算计算角度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牺牲一部分精度，换取计算速度的提升和资源占用的减少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输入为 </a:t>
            </a:r>
            <a:r>
              <a:rPr lang="en-US" altLang="zh-CN" dirty="0"/>
              <a:t>x </a:t>
            </a:r>
            <a:r>
              <a:rPr lang="zh-CN" altLang="en-US" dirty="0"/>
              <a:t>和 </a:t>
            </a:r>
            <a:r>
              <a:rPr lang="en-US" altLang="zh-CN" dirty="0"/>
              <a:t>y </a:t>
            </a:r>
            <a:r>
              <a:rPr lang="zh-CN" altLang="en-US" dirty="0"/>
              <a:t>方向上的梯度，分别为 </a:t>
            </a:r>
            <a:r>
              <a:rPr lang="en-US" altLang="zh-CN" dirty="0"/>
              <a:t>dx</a:t>
            </a:r>
            <a:r>
              <a:rPr lang="zh-CN" altLang="en-US" dirty="0"/>
              <a:t>、</a:t>
            </a:r>
            <a:r>
              <a:rPr lang="en-US" altLang="zh-CN" dirty="0" err="1"/>
              <a:t>dy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输出为梯度的大小 </a:t>
            </a:r>
            <a:r>
              <a:rPr lang="en-US" altLang="zh-CN" dirty="0"/>
              <a:t>mag </a:t>
            </a:r>
            <a:r>
              <a:rPr lang="zh-CN" altLang="en-US" dirty="0"/>
              <a:t>和梯度的方向 </a:t>
            </a:r>
            <a:r>
              <a:rPr lang="en-US" altLang="zh-CN" dirty="0" err="1"/>
              <a:t>dir</a:t>
            </a:r>
            <a:endParaRPr lang="zh-CN" altLang="en-US" dirty="0"/>
          </a:p>
        </p:txBody>
      </p:sp>
      <p:pic>
        <p:nvPicPr>
          <p:cNvPr id="14339" name="图片 8">
            <a:extLst>
              <a:ext uri="{FF2B5EF4-FFF2-40B4-BE49-F238E27FC236}">
                <a16:creationId xmlns:a16="http://schemas.microsoft.com/office/drawing/2014/main" id="{913CC0E6-939D-44BA-823B-A60F4806F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427"/>
          <a:stretch>
            <a:fillRect/>
          </a:stretch>
        </p:blipFill>
        <p:spPr bwMode="auto">
          <a:xfrm>
            <a:off x="1853771" y="4273507"/>
            <a:ext cx="8484458" cy="152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A59A1A1-47B0-4121-A6C5-68850CF6D83C}"/>
              </a:ext>
            </a:extLst>
          </p:cNvPr>
          <p:cNvSpPr txBox="1"/>
          <p:nvPr/>
        </p:nvSpPr>
        <p:spPr>
          <a:xfrm>
            <a:off x="4343400" y="5849502"/>
            <a:ext cx="3505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梯度计算仿真波形图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7962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482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关键点定位模块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梯度幅值和方向的计算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3A18129-DA38-41C6-A361-53307917C27D}"/>
              </a:ext>
            </a:extLst>
          </p:cNvPr>
          <p:cNvSpPr txBox="1"/>
          <p:nvPr/>
        </p:nvSpPr>
        <p:spPr>
          <a:xfrm>
            <a:off x="1124513" y="1588428"/>
            <a:ext cx="7270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原图像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降采样后图像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梯度幅值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图像与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方向</a:t>
            </a:r>
            <a:r>
              <a:rPr lang="zh-CN" altLang="en-US" sz="2000" kern="100" dirty="0">
                <a:latin typeface="+mn-ea"/>
                <a:cs typeface="Times New Roman" panose="02020603050405020304" pitchFamily="18" charset="0"/>
              </a:rPr>
              <a:t>图像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A59A1A1-47B0-4121-A6C5-68850CF6D83C}"/>
              </a:ext>
            </a:extLst>
          </p:cNvPr>
          <p:cNvSpPr txBox="1"/>
          <p:nvPr/>
        </p:nvSpPr>
        <p:spPr>
          <a:xfrm>
            <a:off x="690544" y="4772066"/>
            <a:ext cx="55781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（左）和降采样图像（右）的梯度幅值图像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图片 20">
            <a:extLst>
              <a:ext uri="{FF2B5EF4-FFF2-40B4-BE49-F238E27FC236}">
                <a16:creationId xmlns:a16="http://schemas.microsoft.com/office/drawing/2014/main" id="{34FCC70D-C43F-4202-994E-B9AE4655F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1"/>
          <a:stretch>
            <a:fillRect/>
          </a:stretch>
        </p:blipFill>
        <p:spPr bwMode="auto">
          <a:xfrm>
            <a:off x="900726" y="2398212"/>
            <a:ext cx="5157812" cy="233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21">
            <a:extLst>
              <a:ext uri="{FF2B5EF4-FFF2-40B4-BE49-F238E27FC236}">
                <a16:creationId xmlns:a16="http://schemas.microsoft.com/office/drawing/2014/main" id="{2AF8CD1E-CCC6-4A20-81BF-669E14B0F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7"/>
          <a:stretch>
            <a:fillRect/>
          </a:stretch>
        </p:blipFill>
        <p:spPr bwMode="auto">
          <a:xfrm>
            <a:off x="6345909" y="2431363"/>
            <a:ext cx="4945365" cy="233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800DCBD-0445-4099-B24E-4DAC994356AB}"/>
              </a:ext>
            </a:extLst>
          </p:cNvPr>
          <p:cNvSpPr txBox="1"/>
          <p:nvPr/>
        </p:nvSpPr>
        <p:spPr>
          <a:xfrm>
            <a:off x="6345908" y="4772066"/>
            <a:ext cx="4945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原图（左）和降采样图像（右）的梯度方向图像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3360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特征向量计算模块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3A18129-DA38-41C6-A361-53307917C27D}"/>
              </a:ext>
            </a:extLst>
          </p:cNvPr>
          <p:cNvSpPr txBox="1"/>
          <p:nvPr/>
        </p:nvSpPr>
        <p:spPr>
          <a:xfrm>
            <a:off x="1124513" y="1503280"/>
            <a:ext cx="5138157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设计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硬件结构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对特征描述向量模块进行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加速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每个特征点产生一个</a:t>
            </a:r>
            <a:r>
              <a:rPr lang="en-US" altLang="zh-CN" b="1" dirty="0"/>
              <a:t>128</a:t>
            </a:r>
            <a:r>
              <a:rPr lang="zh-CN" altLang="en-US" b="1" dirty="0"/>
              <a:t>维的描述向量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b="0" i="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两个模块之间采用</a:t>
            </a:r>
            <a:r>
              <a:rPr lang="zh-CN" altLang="zh-CN" sz="1800" b="1" i="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交互运行</a:t>
            </a:r>
            <a:r>
              <a:rPr lang="zh-CN" altLang="zh-CN" sz="1800" b="0" i="0" kern="1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的结构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79A8C70-1EE9-406E-8B47-63BF8D9BC255}"/>
              </a:ext>
            </a:extLst>
          </p:cNvPr>
          <p:cNvGrpSpPr/>
          <p:nvPr/>
        </p:nvGrpSpPr>
        <p:grpSpPr>
          <a:xfrm>
            <a:off x="4164705" y="3616761"/>
            <a:ext cx="1843981" cy="518960"/>
            <a:chOff x="3972560" y="3833338"/>
            <a:chExt cx="1843981" cy="51896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4192B960-21B0-479E-A2F5-746BAE5534C2}"/>
                </a:ext>
              </a:extLst>
            </p:cNvPr>
            <p:cNvSpPr/>
            <p:nvPr/>
          </p:nvSpPr>
          <p:spPr>
            <a:xfrm>
              <a:off x="3972560" y="3833338"/>
              <a:ext cx="1843981" cy="51896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B20674F-8A11-4369-81DA-8BBF714E9628}"/>
                </a:ext>
              </a:extLst>
            </p:cNvPr>
            <p:cNvSpPr txBox="1"/>
            <p:nvPr/>
          </p:nvSpPr>
          <p:spPr>
            <a:xfrm>
              <a:off x="4026970" y="3908152"/>
              <a:ext cx="1735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特征向量计算</a:t>
              </a:r>
            </a:p>
          </p:txBody>
        </p:sp>
      </p:grp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75FBBFBE-72E5-4C71-A63C-2D2AA932DE84}"/>
              </a:ext>
            </a:extLst>
          </p:cNvPr>
          <p:cNvSpPr/>
          <p:nvPr/>
        </p:nvSpPr>
        <p:spPr>
          <a:xfrm>
            <a:off x="6086892" y="2800752"/>
            <a:ext cx="160335" cy="2344018"/>
          </a:xfrm>
          <a:prstGeom prst="leftBrace">
            <a:avLst>
              <a:gd name="adj1" fmla="val 70812"/>
              <a:gd name="adj2" fmla="val 46424"/>
            </a:avLst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FC9F34F-971C-4F57-8828-569FD9739E8A}"/>
              </a:ext>
            </a:extLst>
          </p:cNvPr>
          <p:cNvGrpSpPr/>
          <p:nvPr/>
        </p:nvGrpSpPr>
        <p:grpSpPr>
          <a:xfrm>
            <a:off x="6247228" y="1941422"/>
            <a:ext cx="4528510" cy="1733054"/>
            <a:chOff x="1361912" y="3485097"/>
            <a:chExt cx="4528510" cy="173305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5B76C07-762C-416B-BDDB-23B294813022}"/>
                </a:ext>
              </a:extLst>
            </p:cNvPr>
            <p:cNvGrpSpPr/>
            <p:nvPr/>
          </p:nvGrpSpPr>
          <p:grpSpPr>
            <a:xfrm>
              <a:off x="1361912" y="4091234"/>
              <a:ext cx="1920265" cy="518960"/>
              <a:chOff x="3878910" y="3833338"/>
              <a:chExt cx="1920265" cy="518960"/>
            </a:xfrm>
          </p:grpSpPr>
          <p:sp>
            <p:nvSpPr>
              <p:cNvPr id="37" name="矩形: 圆角 36">
                <a:extLst>
                  <a:ext uri="{FF2B5EF4-FFF2-40B4-BE49-F238E27FC236}">
                    <a16:creationId xmlns:a16="http://schemas.microsoft.com/office/drawing/2014/main" id="{B8EF90DA-5C46-4255-A4EA-6CC86E70B4C2}"/>
                  </a:ext>
                </a:extLst>
              </p:cNvPr>
              <p:cNvSpPr/>
              <p:nvPr/>
            </p:nvSpPr>
            <p:spPr>
              <a:xfrm>
                <a:off x="3878910" y="3833338"/>
                <a:ext cx="1920265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C473B483-7A84-402C-99F4-113521A902BB}"/>
                  </a:ext>
                </a:extLst>
              </p:cNvPr>
              <p:cNvSpPr txBox="1"/>
              <p:nvPr/>
            </p:nvSpPr>
            <p:spPr>
              <a:xfrm>
                <a:off x="3894352" y="3908152"/>
                <a:ext cx="19048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主方向计算模块</a:t>
                </a:r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FC35DDB6-664F-41FA-8B82-D246DD53613B}"/>
                </a:ext>
              </a:extLst>
            </p:cNvPr>
            <p:cNvGrpSpPr/>
            <p:nvPr/>
          </p:nvGrpSpPr>
          <p:grpSpPr>
            <a:xfrm>
              <a:off x="3547317" y="3485097"/>
              <a:ext cx="2321093" cy="518960"/>
              <a:chOff x="6125895" y="3680185"/>
              <a:chExt cx="2321093" cy="518960"/>
            </a:xfrm>
          </p:grpSpPr>
          <p:sp>
            <p:nvSpPr>
              <p:cNvPr id="35" name="矩形: 圆角 34">
                <a:extLst>
                  <a:ext uri="{FF2B5EF4-FFF2-40B4-BE49-F238E27FC236}">
                    <a16:creationId xmlns:a16="http://schemas.microsoft.com/office/drawing/2014/main" id="{CDC43A87-37EB-49A8-ADD5-8A6AE25E7129}"/>
                  </a:ext>
                </a:extLst>
              </p:cNvPr>
              <p:cNvSpPr/>
              <p:nvPr/>
            </p:nvSpPr>
            <p:spPr>
              <a:xfrm>
                <a:off x="6125895" y="3680185"/>
                <a:ext cx="2321093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87DCBF77-CBF8-4D5C-87FD-7FBA83C4C87C}"/>
                  </a:ext>
                </a:extLst>
              </p:cNvPr>
              <p:cNvSpPr txBox="1"/>
              <p:nvPr/>
            </p:nvSpPr>
            <p:spPr>
              <a:xfrm>
                <a:off x="6168442" y="3751194"/>
                <a:ext cx="22286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加权梯度计算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左大括号 24">
              <a:extLst>
                <a:ext uri="{FF2B5EF4-FFF2-40B4-BE49-F238E27FC236}">
                  <a16:creationId xmlns:a16="http://schemas.microsoft.com/office/drawing/2014/main" id="{07B12CF6-B525-4BD9-8F8E-ECF175A860D0}"/>
                </a:ext>
              </a:extLst>
            </p:cNvPr>
            <p:cNvSpPr/>
            <p:nvPr/>
          </p:nvSpPr>
          <p:spPr>
            <a:xfrm>
              <a:off x="3377749" y="3720260"/>
              <a:ext cx="160335" cy="1260908"/>
            </a:xfrm>
            <a:prstGeom prst="leftBrace">
              <a:avLst>
                <a:gd name="adj1" fmla="val 70812"/>
                <a:gd name="adj2" fmla="val 5000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55FA17-3988-46A0-9AD2-32FB56C77059}"/>
                </a:ext>
              </a:extLst>
            </p:cNvPr>
            <p:cNvGrpSpPr/>
            <p:nvPr/>
          </p:nvGrpSpPr>
          <p:grpSpPr>
            <a:xfrm>
              <a:off x="3528546" y="4699191"/>
              <a:ext cx="2361876" cy="518960"/>
              <a:chOff x="6114769" y="4168519"/>
              <a:chExt cx="2361876" cy="518960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D76B9B5B-57A3-4702-AD1C-FC4991C3420E}"/>
                  </a:ext>
                </a:extLst>
              </p:cNvPr>
              <p:cNvSpPr/>
              <p:nvPr/>
            </p:nvSpPr>
            <p:spPr>
              <a:xfrm>
                <a:off x="6133539" y="4168519"/>
                <a:ext cx="2321093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9B5CC28-E179-418E-A9E2-EFA7CA7F3E52}"/>
                  </a:ext>
                </a:extLst>
              </p:cNvPr>
              <p:cNvSpPr txBox="1"/>
              <p:nvPr/>
            </p:nvSpPr>
            <p:spPr>
              <a:xfrm>
                <a:off x="6114769" y="4243333"/>
                <a:ext cx="2361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主方向检测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C38CCD0-19FF-4F9C-9303-F8F1CB36DBC0}"/>
                </a:ext>
              </a:extLst>
            </p:cNvPr>
            <p:cNvGrpSpPr/>
            <p:nvPr/>
          </p:nvGrpSpPr>
          <p:grpSpPr>
            <a:xfrm>
              <a:off x="3528546" y="4086955"/>
              <a:ext cx="2361876" cy="518960"/>
              <a:chOff x="6114769" y="4290439"/>
              <a:chExt cx="2361876" cy="518960"/>
            </a:xfrm>
          </p:grpSpPr>
          <p:sp>
            <p:nvSpPr>
              <p:cNvPr id="31" name="矩形: 圆角 30">
                <a:extLst>
                  <a:ext uri="{FF2B5EF4-FFF2-40B4-BE49-F238E27FC236}">
                    <a16:creationId xmlns:a16="http://schemas.microsoft.com/office/drawing/2014/main" id="{523928CF-6B96-4AC5-A2E5-79CF77091A64}"/>
                  </a:ext>
                </a:extLst>
              </p:cNvPr>
              <p:cNvSpPr/>
              <p:nvPr/>
            </p:nvSpPr>
            <p:spPr>
              <a:xfrm>
                <a:off x="6133539" y="4290439"/>
                <a:ext cx="2321093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C56F75BF-DD54-4884-8D22-086919E21CDC}"/>
                  </a:ext>
                </a:extLst>
              </p:cNvPr>
              <p:cNvSpPr txBox="1"/>
              <p:nvPr/>
            </p:nvSpPr>
            <p:spPr>
              <a:xfrm>
                <a:off x="6114769" y="4365253"/>
                <a:ext cx="23618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构造梯度直方图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4BCD803-B2B3-4295-8973-31432AEF544F}"/>
              </a:ext>
            </a:extLst>
          </p:cNvPr>
          <p:cNvGrpSpPr/>
          <p:nvPr/>
        </p:nvGrpSpPr>
        <p:grpSpPr>
          <a:xfrm>
            <a:off x="6191886" y="4029579"/>
            <a:ext cx="4561840" cy="1976894"/>
            <a:chOff x="1313887" y="3363177"/>
            <a:chExt cx="4561840" cy="1976894"/>
          </a:xfrm>
        </p:grpSpPr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82393C7-7F62-492C-935A-A058FC3DB785}"/>
                </a:ext>
              </a:extLst>
            </p:cNvPr>
            <p:cNvGrpSpPr/>
            <p:nvPr/>
          </p:nvGrpSpPr>
          <p:grpSpPr>
            <a:xfrm>
              <a:off x="1313887" y="3960091"/>
              <a:ext cx="1975607" cy="813914"/>
              <a:chOff x="3830885" y="3702195"/>
              <a:chExt cx="1975607" cy="813914"/>
            </a:xfrm>
          </p:grpSpPr>
          <p:sp>
            <p:nvSpPr>
              <p:cNvPr id="51" name="矩形: 圆角 50">
                <a:extLst>
                  <a:ext uri="{FF2B5EF4-FFF2-40B4-BE49-F238E27FC236}">
                    <a16:creationId xmlns:a16="http://schemas.microsoft.com/office/drawing/2014/main" id="{3F54D565-9A80-4385-9CB2-0BC38E16A0A7}"/>
                  </a:ext>
                </a:extLst>
              </p:cNvPr>
              <p:cNvSpPr/>
              <p:nvPr/>
            </p:nvSpPr>
            <p:spPr>
              <a:xfrm>
                <a:off x="3881686" y="3702195"/>
                <a:ext cx="1924806" cy="8139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14FDF310-D779-4238-9A5B-DE86566BA47A}"/>
                  </a:ext>
                </a:extLst>
              </p:cNvPr>
              <p:cNvSpPr txBox="1"/>
              <p:nvPr/>
            </p:nvSpPr>
            <p:spPr>
              <a:xfrm>
                <a:off x="3830885" y="3783105"/>
                <a:ext cx="19756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子区域描述向量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计算模块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F627F64D-400C-40E2-8DD3-FDEDB015F7B3}"/>
                </a:ext>
              </a:extLst>
            </p:cNvPr>
            <p:cNvGrpSpPr/>
            <p:nvPr/>
          </p:nvGrpSpPr>
          <p:grpSpPr>
            <a:xfrm>
              <a:off x="3547317" y="3363177"/>
              <a:ext cx="2328410" cy="518960"/>
              <a:chOff x="6125895" y="3558265"/>
              <a:chExt cx="2328410" cy="518960"/>
            </a:xfrm>
          </p:grpSpPr>
          <p:sp>
            <p:nvSpPr>
              <p:cNvPr id="49" name="矩形: 圆角 48">
                <a:extLst>
                  <a:ext uri="{FF2B5EF4-FFF2-40B4-BE49-F238E27FC236}">
                    <a16:creationId xmlns:a16="http://schemas.microsoft.com/office/drawing/2014/main" id="{F89588CD-37B2-4C54-A785-C6EE2E0DBFB4}"/>
                  </a:ext>
                </a:extLst>
              </p:cNvPr>
              <p:cNvSpPr/>
              <p:nvPr/>
            </p:nvSpPr>
            <p:spPr>
              <a:xfrm>
                <a:off x="6125895" y="3558265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8940C0D-B362-4501-987C-D7B55221879B}"/>
                  </a:ext>
                </a:extLst>
              </p:cNvPr>
              <p:cNvSpPr txBox="1"/>
              <p:nvPr/>
            </p:nvSpPr>
            <p:spPr>
              <a:xfrm>
                <a:off x="6158282" y="3629274"/>
                <a:ext cx="22858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高斯加权梯度值计算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2" name="左大括号 41">
              <a:extLst>
                <a:ext uri="{FF2B5EF4-FFF2-40B4-BE49-F238E27FC236}">
                  <a16:creationId xmlns:a16="http://schemas.microsoft.com/office/drawing/2014/main" id="{ED5EBE77-FD18-4ADD-96B5-B5880CD1EBA4}"/>
                </a:ext>
              </a:extLst>
            </p:cNvPr>
            <p:cNvSpPr/>
            <p:nvPr/>
          </p:nvSpPr>
          <p:spPr>
            <a:xfrm>
              <a:off x="3377749" y="3575708"/>
              <a:ext cx="160335" cy="1550012"/>
            </a:xfrm>
            <a:prstGeom prst="leftBrace">
              <a:avLst>
                <a:gd name="adj1" fmla="val 70812"/>
                <a:gd name="adj2" fmla="val 5000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CFB4056B-17F2-48A1-9B6D-BC162656884B}"/>
                </a:ext>
              </a:extLst>
            </p:cNvPr>
            <p:cNvGrpSpPr/>
            <p:nvPr/>
          </p:nvGrpSpPr>
          <p:grpSpPr>
            <a:xfrm>
              <a:off x="3528546" y="4821111"/>
              <a:ext cx="2347181" cy="518960"/>
              <a:chOff x="6114769" y="4290439"/>
              <a:chExt cx="2347181" cy="518960"/>
            </a:xfrm>
          </p:grpSpPr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BB23EC1A-4948-4247-A16A-055A0FCD35E7}"/>
                  </a:ext>
                </a:extLst>
              </p:cNvPr>
              <p:cNvSpPr/>
              <p:nvPr/>
            </p:nvSpPr>
            <p:spPr>
              <a:xfrm>
                <a:off x="6133540" y="4290439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890894D-31C6-4D7A-A09D-9480A34A9374}"/>
                  </a:ext>
                </a:extLst>
              </p:cNvPr>
              <p:cNvSpPr txBox="1"/>
              <p:nvPr/>
            </p:nvSpPr>
            <p:spPr>
              <a:xfrm>
                <a:off x="6114769" y="4365253"/>
                <a:ext cx="2347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梯度直方图计算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3D4C6D3-AE2A-4C95-9016-606152604965}"/>
                </a:ext>
              </a:extLst>
            </p:cNvPr>
            <p:cNvGrpSpPr/>
            <p:nvPr/>
          </p:nvGrpSpPr>
          <p:grpSpPr>
            <a:xfrm>
              <a:off x="3528546" y="4086955"/>
              <a:ext cx="2347181" cy="518960"/>
              <a:chOff x="6114769" y="4290439"/>
              <a:chExt cx="2347181" cy="518960"/>
            </a:xfrm>
          </p:grpSpPr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B670B8F1-8EEF-4A7F-8F92-8BD16EBB8A42}"/>
                  </a:ext>
                </a:extLst>
              </p:cNvPr>
              <p:cNvSpPr/>
              <p:nvPr/>
            </p:nvSpPr>
            <p:spPr>
              <a:xfrm>
                <a:off x="6133540" y="4290439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1EA3204-E41D-4D84-BCD0-7C4E81052A89}"/>
                  </a:ext>
                </a:extLst>
              </p:cNvPr>
              <p:cNvSpPr txBox="1"/>
              <p:nvPr/>
            </p:nvSpPr>
            <p:spPr>
              <a:xfrm>
                <a:off x="6114769" y="4365253"/>
                <a:ext cx="2347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子区域分割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99802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特征向量计算模块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主方向计算模块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800DCBD-0445-4099-B24E-4DAC994356AB}"/>
              </a:ext>
            </a:extLst>
          </p:cNvPr>
          <p:cNvSpPr txBox="1"/>
          <p:nvPr/>
        </p:nvSpPr>
        <p:spPr>
          <a:xfrm>
            <a:off x="6739798" y="3708131"/>
            <a:ext cx="4869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主方向计算模块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702FC38-3185-4D57-A090-9AD7C85EAE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044352"/>
              </p:ext>
            </p:extLst>
          </p:nvPr>
        </p:nvGraphicFramePr>
        <p:xfrm>
          <a:off x="7301794" y="2813692"/>
          <a:ext cx="3826180" cy="3718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3695772" imgH="3581336" progId="Visio.Drawing.15">
                  <p:embed/>
                </p:oleObj>
              </mc:Choice>
              <mc:Fallback>
                <p:oleObj r:id="rId4" imgW="3695772" imgH="3581336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702FC38-3185-4D57-A090-9AD7C85EAE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1794" y="2813692"/>
                        <a:ext cx="3826180" cy="3718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本框 38">
            <a:extLst>
              <a:ext uri="{FF2B5EF4-FFF2-40B4-BE49-F238E27FC236}">
                <a16:creationId xmlns:a16="http://schemas.microsoft.com/office/drawing/2014/main" id="{8DD85181-631A-45AF-8A8F-0B3CB5B34753}"/>
              </a:ext>
            </a:extLst>
          </p:cNvPr>
          <p:cNvSpPr txBox="1"/>
          <p:nvPr/>
        </p:nvSpPr>
        <p:spPr>
          <a:xfrm>
            <a:off x="1150533" y="1465087"/>
            <a:ext cx="5104425" cy="4423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加权梯度计算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zh-CN" sz="1800" b="0" i="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通过硬核乘法器计算得到</a:t>
            </a:r>
            <a:r>
              <a:rPr lang="zh-CN" altLang="zh-CN" sz="1800" b="1" i="0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高斯加权的梯度值</a:t>
            </a:r>
            <a:endParaRPr lang="zh-CN" altLang="en-US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构造梯度直方图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根据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梯度方向将加权梯度值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累加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到特定的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直方图寄存器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主方向检测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级并行流水线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结构的比较器树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用于检测直方图中的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最大值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25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特征向量计算模块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子区域描述向量计算模块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1F22977-C38C-4E4D-9DF9-C3AD330E38CC}"/>
              </a:ext>
            </a:extLst>
          </p:cNvPr>
          <p:cNvGrpSpPr/>
          <p:nvPr/>
        </p:nvGrpSpPr>
        <p:grpSpPr>
          <a:xfrm>
            <a:off x="6878320" y="2623658"/>
            <a:ext cx="4561840" cy="1976894"/>
            <a:chOff x="1313887" y="3363177"/>
            <a:chExt cx="4561840" cy="1976894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B74006C-7EBF-43ED-B6DF-C1F93B62AAFF}"/>
                </a:ext>
              </a:extLst>
            </p:cNvPr>
            <p:cNvGrpSpPr/>
            <p:nvPr/>
          </p:nvGrpSpPr>
          <p:grpSpPr>
            <a:xfrm>
              <a:off x="1313887" y="3960091"/>
              <a:ext cx="1975607" cy="813914"/>
              <a:chOff x="3830885" y="3702195"/>
              <a:chExt cx="1975607" cy="813914"/>
            </a:xfrm>
          </p:grpSpPr>
          <p:sp>
            <p:nvSpPr>
              <p:cNvPr id="22" name="矩形: 圆角 21">
                <a:extLst>
                  <a:ext uri="{FF2B5EF4-FFF2-40B4-BE49-F238E27FC236}">
                    <a16:creationId xmlns:a16="http://schemas.microsoft.com/office/drawing/2014/main" id="{42CE38BD-1B3B-40D6-87EF-4FCC996C282C}"/>
                  </a:ext>
                </a:extLst>
              </p:cNvPr>
              <p:cNvSpPr/>
              <p:nvPr/>
            </p:nvSpPr>
            <p:spPr>
              <a:xfrm>
                <a:off x="3881686" y="3702195"/>
                <a:ext cx="1924806" cy="813914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D4169EBF-F17F-45C2-A694-7C897BBB4302}"/>
                  </a:ext>
                </a:extLst>
              </p:cNvPr>
              <p:cNvSpPr txBox="1"/>
              <p:nvPr/>
            </p:nvSpPr>
            <p:spPr>
              <a:xfrm>
                <a:off x="3830885" y="3783105"/>
                <a:ext cx="197560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子区域描述向量</a:t>
                </a:r>
                <a:endParaRPr lang="en-US" altLang="zh-CN" dirty="0"/>
              </a:p>
              <a:p>
                <a:pPr algn="ctr"/>
                <a:r>
                  <a:rPr lang="zh-CN" altLang="en-US" dirty="0"/>
                  <a:t>计算模块</a:t>
                </a: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7E88C66-700D-451E-BC65-91E5078A61FF}"/>
                </a:ext>
              </a:extLst>
            </p:cNvPr>
            <p:cNvGrpSpPr/>
            <p:nvPr/>
          </p:nvGrpSpPr>
          <p:grpSpPr>
            <a:xfrm>
              <a:off x="3547317" y="3363177"/>
              <a:ext cx="2328410" cy="518960"/>
              <a:chOff x="6125895" y="3558265"/>
              <a:chExt cx="2328410" cy="518960"/>
            </a:xfrm>
          </p:grpSpPr>
          <p:sp>
            <p:nvSpPr>
              <p:cNvPr id="29" name="矩形: 圆角 28">
                <a:extLst>
                  <a:ext uri="{FF2B5EF4-FFF2-40B4-BE49-F238E27FC236}">
                    <a16:creationId xmlns:a16="http://schemas.microsoft.com/office/drawing/2014/main" id="{8135C0DD-E4D8-4627-8DBE-9BE7890D686E}"/>
                  </a:ext>
                </a:extLst>
              </p:cNvPr>
              <p:cNvSpPr/>
              <p:nvPr/>
            </p:nvSpPr>
            <p:spPr>
              <a:xfrm>
                <a:off x="6125895" y="3558265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635D824E-0279-49F7-84C0-B4D8FC614A5E}"/>
                  </a:ext>
                </a:extLst>
              </p:cNvPr>
              <p:cNvSpPr txBox="1"/>
              <p:nvPr/>
            </p:nvSpPr>
            <p:spPr>
              <a:xfrm>
                <a:off x="6158282" y="3629274"/>
                <a:ext cx="22858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高斯加权梯度值计算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1" name="左大括号 30">
              <a:extLst>
                <a:ext uri="{FF2B5EF4-FFF2-40B4-BE49-F238E27FC236}">
                  <a16:creationId xmlns:a16="http://schemas.microsoft.com/office/drawing/2014/main" id="{F7385D66-CC67-4454-9F51-C14EFB2C666D}"/>
                </a:ext>
              </a:extLst>
            </p:cNvPr>
            <p:cNvSpPr/>
            <p:nvPr/>
          </p:nvSpPr>
          <p:spPr>
            <a:xfrm>
              <a:off x="3377749" y="3575708"/>
              <a:ext cx="160335" cy="1550012"/>
            </a:xfrm>
            <a:prstGeom prst="leftBrace">
              <a:avLst>
                <a:gd name="adj1" fmla="val 70812"/>
                <a:gd name="adj2" fmla="val 50000"/>
              </a:avLst>
            </a:prstGeom>
            <a:ln w="190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A31A36F4-E9AA-4DC5-B330-F51BCEE5886D}"/>
                </a:ext>
              </a:extLst>
            </p:cNvPr>
            <p:cNvGrpSpPr/>
            <p:nvPr/>
          </p:nvGrpSpPr>
          <p:grpSpPr>
            <a:xfrm>
              <a:off x="3528546" y="4821111"/>
              <a:ext cx="2347181" cy="518960"/>
              <a:chOff x="6114769" y="4290439"/>
              <a:chExt cx="2347181" cy="518960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FCD0662E-9B1A-48E7-A20A-11E1C835CEDE}"/>
                  </a:ext>
                </a:extLst>
              </p:cNvPr>
              <p:cNvSpPr/>
              <p:nvPr/>
            </p:nvSpPr>
            <p:spPr>
              <a:xfrm>
                <a:off x="6133540" y="4290439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91DF4F60-D346-42D0-B92B-F35F1B640E56}"/>
                  </a:ext>
                </a:extLst>
              </p:cNvPr>
              <p:cNvSpPr txBox="1"/>
              <p:nvPr/>
            </p:nvSpPr>
            <p:spPr>
              <a:xfrm>
                <a:off x="6114769" y="4365253"/>
                <a:ext cx="2347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梯度直方图计算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63AFE833-6BF2-4605-9A4B-0E5FB005B322}"/>
                </a:ext>
              </a:extLst>
            </p:cNvPr>
            <p:cNvGrpSpPr/>
            <p:nvPr/>
          </p:nvGrpSpPr>
          <p:grpSpPr>
            <a:xfrm>
              <a:off x="3528546" y="4086955"/>
              <a:ext cx="2347181" cy="518960"/>
              <a:chOff x="6114769" y="4290439"/>
              <a:chExt cx="2347181" cy="518960"/>
            </a:xfrm>
          </p:grpSpPr>
          <p:sp>
            <p:nvSpPr>
              <p:cNvPr id="36" name="矩形: 圆角 35">
                <a:extLst>
                  <a:ext uri="{FF2B5EF4-FFF2-40B4-BE49-F238E27FC236}">
                    <a16:creationId xmlns:a16="http://schemas.microsoft.com/office/drawing/2014/main" id="{7F999C7F-2DEF-4528-A786-9796EF4D0FFD}"/>
                  </a:ext>
                </a:extLst>
              </p:cNvPr>
              <p:cNvSpPr/>
              <p:nvPr/>
            </p:nvSpPr>
            <p:spPr>
              <a:xfrm>
                <a:off x="6133540" y="4290439"/>
                <a:ext cx="2328410" cy="5189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F5E95A76-D10C-47C4-BD34-E60FA9249CD6}"/>
                  </a:ext>
                </a:extLst>
              </p:cNvPr>
              <p:cNvSpPr txBox="1"/>
              <p:nvPr/>
            </p:nvSpPr>
            <p:spPr>
              <a:xfrm>
                <a:off x="6114769" y="4365253"/>
                <a:ext cx="23471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kern="1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子区域分割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403B0EEC-E6A7-4A7E-8AE7-5519825965E8}"/>
              </a:ext>
            </a:extLst>
          </p:cNvPr>
          <p:cNvSpPr txBox="1"/>
          <p:nvPr/>
        </p:nvSpPr>
        <p:spPr>
          <a:xfrm>
            <a:off x="1150532" y="1515887"/>
            <a:ext cx="5778589" cy="4292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高斯加权梯度值计算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并行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子区域分割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并行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15×15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的数据窗口被分割成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17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个子区域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子区域的编号与方向产生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136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维直方图的控制信号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梯度直方图计算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并行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流水线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结构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根据主方向对每个子区域内的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梯度直方图重新排序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根据主方向对 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17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子区域重新排序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按照子区域的顺序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拼接 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136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维的描述向量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62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569"/>
            <a:ext cx="12192000" cy="68899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F05FB9-60E8-49AD-A5D4-07D65FB441D0}"/>
              </a:ext>
            </a:extLst>
          </p:cNvPr>
          <p:cNvGrpSpPr/>
          <p:nvPr/>
        </p:nvGrpSpPr>
        <p:grpSpPr>
          <a:xfrm>
            <a:off x="3859067" y="2921168"/>
            <a:ext cx="4473866" cy="1015663"/>
            <a:chOff x="4029082" y="2929580"/>
            <a:chExt cx="4473866" cy="101566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1FDF5B3-746A-4E63-AEBF-7FB815370A39}"/>
                </a:ext>
              </a:extLst>
            </p:cNvPr>
            <p:cNvSpPr txBox="1"/>
            <p:nvPr/>
          </p:nvSpPr>
          <p:spPr>
            <a:xfrm>
              <a:off x="5171459" y="3083468"/>
              <a:ext cx="33314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SIFT</a:t>
              </a:r>
              <a:r>
                <a:rPr lang="zh-CN" altLang="en-US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算法简介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275B77-8B69-4B95-A7C7-BA64FE549CF1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6000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AA35698-7EE9-45C6-BF0E-A500240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87" y="3038692"/>
              <a:ext cx="368928" cy="752662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1922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数据链路设计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403B0EEC-E6A7-4A7E-8AE7-5519825965E8}"/>
              </a:ext>
            </a:extLst>
          </p:cNvPr>
          <p:cNvSpPr txBox="1"/>
          <p:nvPr/>
        </p:nvSpPr>
        <p:spPr>
          <a:xfrm>
            <a:off x="1150532" y="2166835"/>
            <a:ext cx="7566748" cy="30950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验证方案一</a:t>
            </a:r>
            <a:endParaRPr lang="en-US" altLang="zh-CN" sz="2000" b="1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sz="1800" kern="100" dirty="0">
                <a:effectLst/>
                <a:latin typeface="+mn-ea"/>
              </a:rPr>
              <a:t>EMB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中初始化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原始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图片</a:t>
            </a:r>
            <a:r>
              <a:rPr lang="zh-CN" altLang="en-US" sz="1800" kern="100" dirty="0">
                <a:effectLst/>
                <a:latin typeface="+mn-ea"/>
                <a:cs typeface="Times New Roman" panose="02020603050405020304" pitchFamily="18" charset="0"/>
              </a:rPr>
              <a:t>输入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将计算结果通过</a:t>
            </a:r>
            <a:r>
              <a:rPr lang="en-US" altLang="zh-CN" sz="1800" kern="100" dirty="0">
                <a:effectLst/>
                <a:latin typeface="+mn-ea"/>
              </a:rPr>
              <a:t>DMA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写到</a:t>
            </a:r>
            <a:r>
              <a:rPr lang="en-US" altLang="zh-CN" sz="1800" kern="100" dirty="0">
                <a:effectLst/>
                <a:latin typeface="+mn-ea"/>
              </a:rPr>
              <a:t>DDR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中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通过</a:t>
            </a:r>
            <a:r>
              <a:rPr lang="en-US" altLang="zh-CN" sz="1800" kern="100" dirty="0" err="1">
                <a:effectLst/>
                <a:latin typeface="+mn-ea"/>
              </a:rPr>
              <a:t>debugware</a:t>
            </a:r>
            <a:r>
              <a:rPr lang="zh-CN" altLang="zh-CN" sz="1800" kern="100" dirty="0">
                <a:effectLst/>
                <a:latin typeface="+mn-ea"/>
                <a:cs typeface="Times New Roman" panose="02020603050405020304" pitchFamily="18" charset="0"/>
              </a:rPr>
              <a:t>或者串口打印的方式输出到上位机</a:t>
            </a:r>
            <a:endParaRPr lang="en-US" altLang="zh-CN" sz="1800" kern="100" dirty="0">
              <a:effectLst/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验证方案二</a:t>
            </a:r>
            <a:endParaRPr lang="en-US" altLang="zh-CN" sz="2000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RISC-V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软核串口接收图像输入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GPIO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FPGA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通信发出复位、控制等指令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计算结果、运行时间通过串口输出至上位机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4FEE88-4D2A-4213-8207-0DAEFA8D9132}"/>
              </a:ext>
            </a:extLst>
          </p:cNvPr>
          <p:cNvSpPr txBox="1"/>
          <p:nvPr/>
        </p:nvSpPr>
        <p:spPr>
          <a:xfrm>
            <a:off x="1150532" y="1611213"/>
            <a:ext cx="7213600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采用两种非实时方案在京微齐力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P1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器件上对算法功能进行验证。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465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数据链路设计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84FEE88-4D2A-4213-8207-0DAEFA8D9132}"/>
              </a:ext>
            </a:extLst>
          </p:cNvPr>
          <p:cNvSpPr txBox="1"/>
          <p:nvPr/>
        </p:nvSpPr>
        <p:spPr>
          <a:xfrm>
            <a:off x="1150532" y="1611213"/>
            <a:ext cx="7213600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验证方案二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算法中的特征点提取模块进行功能验证</a:t>
            </a:r>
            <a:r>
              <a:rPr lang="zh-CN" altLang="en-US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F62F74D1-32AF-4E2C-868F-E626AFA34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16" y="2440177"/>
            <a:ext cx="3234377" cy="28707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411" name="Picture 3">
            <a:extLst>
              <a:ext uri="{FF2B5EF4-FFF2-40B4-BE49-F238E27FC236}">
                <a16:creationId xmlns:a16="http://schemas.microsoft.com/office/drawing/2014/main" id="{09BE9B71-E8F9-4FF7-AC0F-90AD008AE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74"/>
          <a:stretch/>
        </p:blipFill>
        <p:spPr bwMode="auto">
          <a:xfrm>
            <a:off x="4540998" y="2440177"/>
            <a:ext cx="3053988" cy="2870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412" name="图片 1">
            <a:extLst>
              <a:ext uri="{FF2B5EF4-FFF2-40B4-BE49-F238E27FC236}">
                <a16:creationId xmlns:a16="http://schemas.microsoft.com/office/drawing/2014/main" id="{FB74C38B-6F04-40D1-9F35-E4C9E34C8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991" y="2440177"/>
            <a:ext cx="3317348" cy="28707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15B440-9155-4FCA-B3EB-1533F711C5BD}"/>
              </a:ext>
            </a:extLst>
          </p:cNvPr>
          <p:cNvSpPr txBox="1"/>
          <p:nvPr/>
        </p:nvSpPr>
        <p:spPr>
          <a:xfrm>
            <a:off x="1051764" y="5440381"/>
            <a:ext cx="2926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600" kern="100" dirty="0">
                <a:effectLst/>
                <a:latin typeface="+mn-ea"/>
              </a:rPr>
              <a:t>RISC-V</a:t>
            </a: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中的串口指令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DDD2302-3A4B-4E80-9F39-0B9C297FB07F}"/>
              </a:ext>
            </a:extLst>
          </p:cNvPr>
          <p:cNvSpPr txBox="1"/>
          <p:nvPr/>
        </p:nvSpPr>
        <p:spPr>
          <a:xfrm>
            <a:off x="4604952" y="5440381"/>
            <a:ext cx="2926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软核串口中断响应函数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562829-7E96-4FC0-8026-250DA68F5292}"/>
              </a:ext>
            </a:extLst>
          </p:cNvPr>
          <p:cNvSpPr txBox="1"/>
          <p:nvPr/>
        </p:nvSpPr>
        <p:spPr>
          <a:xfrm>
            <a:off x="7742930" y="5440381"/>
            <a:ext cx="38394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上位机通过串口将图像数据写入内存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0306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数据链路设计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84FEE88-4D2A-4213-8207-0DAEFA8D9132}"/>
              </a:ext>
            </a:extLst>
          </p:cNvPr>
          <p:cNvSpPr txBox="1"/>
          <p:nvPr/>
        </p:nvSpPr>
        <p:spPr>
          <a:xfrm>
            <a:off x="1150532" y="1611213"/>
            <a:ext cx="7213600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验证算法功能阶段结束后，便可以投入实际应用。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6620EF8-86B3-4CDB-8718-AB9F9363D2FD}"/>
              </a:ext>
            </a:extLst>
          </p:cNvPr>
          <p:cNvSpPr txBox="1"/>
          <p:nvPr/>
        </p:nvSpPr>
        <p:spPr>
          <a:xfrm>
            <a:off x="1150532" y="2182715"/>
            <a:ext cx="8907868" cy="2582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实际应用方案</a:t>
            </a: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摄像头作为图像数据输入源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24-bit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的串行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RGB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图像数据转为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8-bit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灰度图像，写入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FIFO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中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每次缓存一定数目后，启动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FDMA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写状态机，将图像数据写入到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DDR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中完成多缓存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将图像从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DDR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读出显示到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HDMI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显示屏上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SIFT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计算完成后，将关键点叠加显示到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HDMI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屏幕上</a:t>
            </a:r>
            <a:endParaRPr lang="en-US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0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资源消耗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84FEE88-4D2A-4213-8207-0DAEFA8D9132}"/>
              </a:ext>
            </a:extLst>
          </p:cNvPr>
          <p:cNvSpPr txBox="1"/>
          <p:nvPr/>
        </p:nvSpPr>
        <p:spPr>
          <a:xfrm>
            <a:off x="2987979" y="1510605"/>
            <a:ext cx="7013863" cy="453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本设计在保证算法效率的同时尽可能节约</a:t>
            </a:r>
            <a:r>
              <a:rPr lang="en-US" altLang="zh-CN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en-US" sz="20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资源消耗。</a:t>
            </a:r>
            <a:endParaRPr lang="en-US" altLang="zh-CN" sz="20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8434" name="图片 1">
            <a:extLst>
              <a:ext uri="{FF2B5EF4-FFF2-40B4-BE49-F238E27FC236}">
                <a16:creationId xmlns:a16="http://schemas.microsoft.com/office/drawing/2014/main" id="{D2FC35D6-FD50-4D5B-814D-535B17BE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3451956"/>
            <a:ext cx="10894446" cy="1906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7CC7F4-A127-4AE8-A7E4-DBC64BAF66D7}"/>
              </a:ext>
            </a:extLst>
          </p:cNvPr>
          <p:cNvSpPr txBox="1"/>
          <p:nvPr/>
        </p:nvSpPr>
        <p:spPr>
          <a:xfrm>
            <a:off x="1069933" y="614148"/>
            <a:ext cx="225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FPGA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DCA89F5-79B9-435D-AEEB-88202428596C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DC31E8E1-9A5F-4147-927C-ADDA6F833A6A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E6A441B-8E05-4B95-BC30-CF01A069405F}"/>
              </a:ext>
            </a:extLst>
          </p:cNvPr>
          <p:cNvSpPr txBox="1"/>
          <p:nvPr/>
        </p:nvSpPr>
        <p:spPr>
          <a:xfrm>
            <a:off x="2950270" y="2100714"/>
            <a:ext cx="3280848" cy="1137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逻辑资源占用率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34.28%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LUT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占用率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34.28%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寄存器占用率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21.31%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00EADAF-534A-4F75-B258-B8AAA8C453C0}"/>
              </a:ext>
            </a:extLst>
          </p:cNvPr>
          <p:cNvSpPr txBox="1"/>
          <p:nvPr/>
        </p:nvSpPr>
        <p:spPr>
          <a:xfrm>
            <a:off x="4632960" y="5376831"/>
            <a:ext cx="29260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设计的资源消耗报告</a:t>
            </a:r>
            <a:endParaRPr lang="zh-CN" altLang="en-US" sz="1600" dirty="0"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269303-863D-4108-9D81-E3DF5FC9E889}"/>
              </a:ext>
            </a:extLst>
          </p:cNvPr>
          <p:cNvSpPr txBox="1"/>
          <p:nvPr/>
        </p:nvSpPr>
        <p:spPr>
          <a:xfrm>
            <a:off x="6433797" y="2100714"/>
            <a:ext cx="3775433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I/O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占用率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5.94%</a:t>
            </a: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嵌入式内存占用率 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64.58%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3C426B23-C31B-4C69-A5C9-BB37D902EFCB}"/>
              </a:ext>
            </a:extLst>
          </p:cNvPr>
          <p:cNvCxnSpPr>
            <a:cxnSpLocks/>
          </p:cNvCxnSpPr>
          <p:nvPr/>
        </p:nvCxnSpPr>
        <p:spPr>
          <a:xfrm>
            <a:off x="6133712" y="2100714"/>
            <a:ext cx="0" cy="1137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305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569"/>
            <a:ext cx="12192000" cy="68899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F05FB9-60E8-49AD-A5D4-07D65FB441D0}"/>
              </a:ext>
            </a:extLst>
          </p:cNvPr>
          <p:cNvGrpSpPr/>
          <p:nvPr/>
        </p:nvGrpSpPr>
        <p:grpSpPr>
          <a:xfrm>
            <a:off x="3124154" y="2921168"/>
            <a:ext cx="5943691" cy="1015663"/>
            <a:chOff x="4029082" y="2929580"/>
            <a:chExt cx="5943691" cy="101566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1FDF5B3-746A-4E63-AEBF-7FB815370A39}"/>
                </a:ext>
              </a:extLst>
            </p:cNvPr>
            <p:cNvSpPr txBox="1"/>
            <p:nvPr/>
          </p:nvSpPr>
          <p:spPr>
            <a:xfrm>
              <a:off x="5171459" y="3083468"/>
              <a:ext cx="48013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提交文件说明及结论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275B77-8B69-4B95-A7C7-BA64FE549CF1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6000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AA35698-7EE9-45C6-BF0E-A500240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87" y="3038692"/>
              <a:ext cx="368928" cy="752662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83862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文件说明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提交文件说明及结论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331973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484FEE88-4D2A-4213-8207-0DAEFA8D9132}"/>
              </a:ext>
            </a:extLst>
          </p:cNvPr>
          <p:cNvSpPr txBox="1"/>
          <p:nvPr/>
        </p:nvSpPr>
        <p:spPr>
          <a:xfrm>
            <a:off x="1150532" y="1611213"/>
            <a:ext cx="9720668" cy="777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本作品提供了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算法的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软件仿真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硬件行为仿真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以及</a:t>
            </a:r>
            <a:r>
              <a:rPr lang="zh-CN" altLang="en-US" sz="1800" b="1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硬件实现的片上验证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文件夹内容说明如表所示</a:t>
            </a:r>
            <a:endParaRPr lang="en-US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ABA5D4-C47A-4164-B2CD-E1539A428C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411026"/>
              </p:ext>
            </p:extLst>
          </p:nvPr>
        </p:nvGraphicFramePr>
        <p:xfrm>
          <a:off x="1590675" y="2542814"/>
          <a:ext cx="9023912" cy="30804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63082">
                  <a:extLst>
                    <a:ext uri="{9D8B030D-6E8A-4147-A177-3AD203B41FA5}">
                      <a16:colId xmlns:a16="http://schemas.microsoft.com/office/drawing/2014/main" val="543449811"/>
                    </a:ext>
                  </a:extLst>
                </a:gridCol>
                <a:gridCol w="5560830">
                  <a:extLst>
                    <a:ext uri="{9D8B030D-6E8A-4147-A177-3AD203B41FA5}">
                      <a16:colId xmlns:a16="http://schemas.microsoft.com/office/drawing/2014/main" val="4200685846"/>
                    </a:ext>
                  </a:extLst>
                </a:gridCol>
              </a:tblGrid>
              <a:tr h="502366"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</a:rPr>
                        <a:t>文件夹名称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zh-CN" sz="1800" kern="100" dirty="0">
                          <a:effectLst/>
                        </a:rPr>
                        <a:t>内容说明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extLst>
                  <a:ext uri="{0D108BD9-81ED-4DB2-BD59-A6C34878D82A}">
                    <a16:rowId xmlns:a16="http://schemas.microsoft.com/office/drawing/2014/main" val="2910306358"/>
                  </a:ext>
                </a:extLst>
              </a:tr>
              <a:tr h="502015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00-sift_sw_sim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SIFT</a:t>
                      </a:r>
                      <a:r>
                        <a:rPr lang="zh-CN" sz="1800" kern="100">
                          <a:effectLst/>
                        </a:rPr>
                        <a:t>算法在</a:t>
                      </a:r>
                      <a:r>
                        <a:rPr lang="en-US" sz="1800" kern="100">
                          <a:effectLst/>
                        </a:rPr>
                        <a:t>python</a:t>
                      </a:r>
                      <a:r>
                        <a:rPr lang="zh-CN" sz="1800" kern="100">
                          <a:effectLst/>
                        </a:rPr>
                        <a:t>环境下的软件仿真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extLst>
                  <a:ext uri="{0D108BD9-81ED-4DB2-BD59-A6C34878D82A}">
                    <a16:rowId xmlns:a16="http://schemas.microsoft.com/office/drawing/2014/main" val="973738481"/>
                  </a:ext>
                </a:extLst>
              </a:tr>
              <a:tr h="502015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01-Vivado_sift_hw_sim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SIFT</a:t>
                      </a:r>
                      <a:r>
                        <a:rPr lang="zh-CN" sz="1800" kern="100">
                          <a:effectLst/>
                        </a:rPr>
                        <a:t>算法在</a:t>
                      </a:r>
                      <a:r>
                        <a:rPr lang="en-US" sz="1800" kern="100">
                          <a:effectLst/>
                        </a:rPr>
                        <a:t>Vivado</a:t>
                      </a:r>
                      <a:r>
                        <a:rPr lang="zh-CN" sz="1800" kern="100">
                          <a:effectLst/>
                        </a:rPr>
                        <a:t>中与</a:t>
                      </a:r>
                      <a:r>
                        <a:rPr lang="en-US" sz="1800" kern="100">
                          <a:effectLst/>
                        </a:rPr>
                        <a:t>Modelsim</a:t>
                      </a:r>
                      <a:r>
                        <a:rPr lang="zh-CN" sz="1800" kern="100">
                          <a:effectLst/>
                        </a:rPr>
                        <a:t>的联合仿真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extLst>
                  <a:ext uri="{0D108BD9-81ED-4DB2-BD59-A6C34878D82A}">
                    <a16:rowId xmlns:a16="http://schemas.microsoft.com/office/drawing/2014/main" val="3703657575"/>
                  </a:ext>
                </a:extLst>
              </a:tr>
              <a:tr h="1072078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02-Fuxi_sift_hw_sim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SIFT</a:t>
                      </a:r>
                      <a:r>
                        <a:rPr lang="zh-CN" sz="1800" kern="100">
                          <a:effectLst/>
                        </a:rPr>
                        <a:t>算法在</a:t>
                      </a:r>
                      <a:r>
                        <a:rPr lang="en-US" sz="1800" kern="100">
                          <a:effectLst/>
                        </a:rPr>
                        <a:t>Fuxi</a:t>
                      </a:r>
                      <a:r>
                        <a:rPr lang="zh-CN" sz="1800" kern="100">
                          <a:effectLst/>
                        </a:rPr>
                        <a:t>中的仿真</a:t>
                      </a:r>
                    </a:p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zh-CN" sz="1800" kern="100">
                          <a:effectLst/>
                        </a:rPr>
                        <a:t>（包括关键点提取和特征向量生成）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extLst>
                  <a:ext uri="{0D108BD9-81ED-4DB2-BD59-A6C34878D82A}">
                    <a16:rowId xmlns:a16="http://schemas.microsoft.com/office/drawing/2014/main" val="3923092563"/>
                  </a:ext>
                </a:extLst>
              </a:tr>
              <a:tr h="502015">
                <a:tc>
                  <a:txBody>
                    <a:bodyPr/>
                    <a:lstStyle/>
                    <a:p>
                      <a:pPr indent="266700" algn="l">
                        <a:lnSpc>
                          <a:spcPct val="150000"/>
                        </a:lnSpc>
                      </a:pPr>
                      <a:r>
                        <a:rPr lang="en-US" sz="1800" kern="100">
                          <a:effectLst/>
                        </a:rPr>
                        <a:t>03-sift_fuxi_imple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ct val="150000"/>
                        </a:lnSpc>
                      </a:pPr>
                      <a:r>
                        <a:rPr lang="en-US" sz="1800" kern="100" dirty="0">
                          <a:effectLst/>
                        </a:rPr>
                        <a:t>SIFT</a:t>
                      </a:r>
                      <a:r>
                        <a:rPr lang="zh-CN" sz="1800" kern="100" dirty="0">
                          <a:effectLst/>
                        </a:rPr>
                        <a:t>算法硬件实现（关键点提取、梯度计算）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4307" marR="114307" marT="0" marB="0" anchor="ctr"/>
                </a:tc>
                <a:extLst>
                  <a:ext uri="{0D108BD9-81ED-4DB2-BD59-A6C34878D82A}">
                    <a16:rowId xmlns:a16="http://schemas.microsoft.com/office/drawing/2014/main" val="161857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01969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6" y="1056959"/>
            <a:ext cx="557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提交文件说明及结论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3319738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867791D-15A1-4447-90A0-3ADC099A26F7}"/>
              </a:ext>
            </a:extLst>
          </p:cNvPr>
          <p:cNvSpPr txBox="1"/>
          <p:nvPr/>
        </p:nvSpPr>
        <p:spPr>
          <a:xfrm>
            <a:off x="1304386" y="2193018"/>
            <a:ext cx="7503160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本作品设计了一种基于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京微齐力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P1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器件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算法硬件加速方案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FPGA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上采用了大量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并行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设计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提高处理速度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数据吞吐量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完成了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算法中的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关键点提取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完成了后续生成描述向量所需要的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梯度幅值和方向图像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的计算</a:t>
            </a:r>
            <a:endParaRPr lang="en-US" altLang="zh-CN" b="1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弥补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SIFT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算法计算量大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处理实时性不高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的缺点</a:t>
            </a:r>
            <a:endParaRPr lang="en-US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11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20548" y="-10274"/>
            <a:ext cx="12212548" cy="68747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5028" y="5904592"/>
            <a:ext cx="3078843" cy="64587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9864" y="2344179"/>
            <a:ext cx="4049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THANKS</a:t>
            </a:r>
            <a:endParaRPr kumimoji="1" lang="zh-CN" altLang="en-US" sz="7200" b="1" dirty="0">
              <a:gradFill>
                <a:gsLst>
                  <a:gs pos="0">
                    <a:schemeClr val="bg1"/>
                  </a:gs>
                  <a:gs pos="100000">
                    <a:srgbClr val="6AB2E7"/>
                  </a:gs>
                </a:gsLst>
                <a:lin ang="5400000" scaled="1"/>
              </a:gradFill>
              <a:latin typeface="Source Han Sans CN Heavy" panose="020B0500000000000000" pitchFamily="34" charset="-128"/>
              <a:ea typeface="Source Han Sans CN Heavy" panose="020B05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9617" y="3427118"/>
            <a:ext cx="3929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kern="1600" spc="800" dirty="0">
                <a:gradFill>
                  <a:gsLst>
                    <a:gs pos="0">
                      <a:schemeClr val="bg1"/>
                    </a:gs>
                    <a:gs pos="100000">
                      <a:srgbClr val="6AB2E7"/>
                    </a:gs>
                  </a:gsLst>
                  <a:lin ang="5400000" scaled="1"/>
                </a:gradFill>
                <a:latin typeface="Source Han Sans CN Regular" panose="020B0500000000000000" pitchFamily="34" charset="-128"/>
                <a:ea typeface="Source Han Sans CN Regular" panose="020B0500000000000000" pitchFamily="34" charset="-128"/>
              </a:rPr>
              <a:t>感谢您的倾听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EFEA8E-2BD3-4BC7-B2AD-437BBCBF151C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4DF54F6-A74C-45F0-ADCE-62AADB80DFD2}"/>
              </a:ext>
            </a:extLst>
          </p:cNvPr>
          <p:cNvGrpSpPr/>
          <p:nvPr/>
        </p:nvGrpSpPr>
        <p:grpSpPr>
          <a:xfrm>
            <a:off x="2638803" y="3359550"/>
            <a:ext cx="6934713" cy="2424740"/>
            <a:chOff x="2555174" y="3304730"/>
            <a:chExt cx="6934713" cy="242474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282D62FF-CD99-49D9-9DBE-D772DF3589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1201" t="47629" r="23160" b="17054"/>
            <a:stretch/>
          </p:blipFill>
          <p:spPr>
            <a:xfrm>
              <a:off x="2555174" y="3304730"/>
              <a:ext cx="6786096" cy="242474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rnd">
              <a:solidFill>
                <a:srgbClr val="FFFFFF"/>
              </a:solidFill>
            </a:ln>
            <a:effectLst>
              <a:outerShdw blurRad="50000" algn="tl" rotWithShape="0">
                <a:srgbClr val="000000">
                  <a:alpha val="41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5940C8C1-48FB-4D1B-BE82-B2F1B08107C0}"/>
                </a:ext>
              </a:extLst>
            </p:cNvPr>
            <p:cNvGrpSpPr/>
            <p:nvPr/>
          </p:nvGrpSpPr>
          <p:grpSpPr>
            <a:xfrm>
              <a:off x="2702112" y="3429000"/>
              <a:ext cx="6787775" cy="2156580"/>
              <a:chOff x="2606134" y="3312105"/>
              <a:chExt cx="6787775" cy="2156580"/>
            </a:xfrm>
          </p:grpSpPr>
          <p:sp>
            <p:nvSpPr>
              <p:cNvPr id="7" name="左大括号 6">
                <a:extLst>
                  <a:ext uri="{FF2B5EF4-FFF2-40B4-BE49-F238E27FC236}">
                    <a16:creationId xmlns:a16="http://schemas.microsoft.com/office/drawing/2014/main" id="{E75F5BBA-21DB-447F-987D-40511134C5FA}"/>
                  </a:ext>
                </a:extLst>
              </p:cNvPr>
              <p:cNvSpPr/>
              <p:nvPr/>
            </p:nvSpPr>
            <p:spPr>
              <a:xfrm>
                <a:off x="4248105" y="3867012"/>
                <a:ext cx="215263" cy="1224388"/>
              </a:xfrm>
              <a:prstGeom prst="leftBrace">
                <a:avLst>
                  <a:gd name="adj1" fmla="val 70812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9A9AD16-F9CE-4A8A-9731-7D64A04308F1}"/>
                  </a:ext>
                </a:extLst>
              </p:cNvPr>
              <p:cNvSpPr txBox="1"/>
              <p:nvPr/>
            </p:nvSpPr>
            <p:spPr>
              <a:xfrm>
                <a:off x="2606134" y="4294539"/>
                <a:ext cx="17011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SIFT</a:t>
                </a:r>
                <a:r>
                  <a:rPr lang="zh-CN" altLang="en-US" dirty="0"/>
                  <a:t>方法流程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32290056-7734-4EFC-A7FC-BA443758218C}"/>
                  </a:ext>
                </a:extLst>
              </p:cNvPr>
              <p:cNvSpPr txBox="1"/>
              <p:nvPr/>
            </p:nvSpPr>
            <p:spPr>
              <a:xfrm>
                <a:off x="4448218" y="3729837"/>
                <a:ext cx="15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特征点提取</a:t>
                </a: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E68F5A7A-5640-4C98-B58B-DB3DC167646F}"/>
                  </a:ext>
                </a:extLst>
              </p:cNvPr>
              <p:cNvSpPr txBox="1"/>
              <p:nvPr/>
            </p:nvSpPr>
            <p:spPr>
              <a:xfrm>
                <a:off x="4448218" y="4901732"/>
                <a:ext cx="26546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特征点的特征向量计算</a:t>
                </a:r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47E32AF-5731-4FEB-B4C2-6D88A66A7C8A}"/>
                  </a:ext>
                </a:extLst>
              </p:cNvPr>
              <p:cNvSpPr txBox="1"/>
              <p:nvPr/>
            </p:nvSpPr>
            <p:spPr>
              <a:xfrm>
                <a:off x="7207513" y="3312105"/>
                <a:ext cx="2051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构造</a:t>
                </a:r>
                <a:r>
                  <a:rPr lang="en-US" altLang="zh-CN" sz="1800" kern="100" dirty="0" err="1">
                    <a:effectLst/>
                    <a:latin typeface="+mn-ea"/>
                  </a:rPr>
                  <a:t>DoG</a:t>
                </a:r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金字塔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23141EE-592B-4F4D-8028-B876A9569B1A}"/>
                  </a:ext>
                </a:extLst>
              </p:cNvPr>
              <p:cNvSpPr txBox="1"/>
              <p:nvPr/>
            </p:nvSpPr>
            <p:spPr>
              <a:xfrm>
                <a:off x="7205942" y="3735670"/>
                <a:ext cx="15814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寻找极值点</a:t>
                </a:r>
                <a:endParaRPr lang="zh-CN" altLang="en-US" dirty="0">
                  <a:latin typeface="+mn-ea"/>
                </a:endParaRPr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D14D0BFC-EF5E-439B-9437-41B8E351A8DE}"/>
                  </a:ext>
                </a:extLst>
              </p:cNvPr>
              <p:cNvSpPr txBox="1"/>
              <p:nvPr/>
            </p:nvSpPr>
            <p:spPr>
              <a:xfrm>
                <a:off x="7207952" y="4147451"/>
                <a:ext cx="2174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计算梯度及方向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FBFAB968-03DA-4C52-85D4-E4F414CCE9F0}"/>
                  </a:ext>
                </a:extLst>
              </p:cNvPr>
              <p:cNvSpPr txBox="1"/>
              <p:nvPr/>
            </p:nvSpPr>
            <p:spPr>
              <a:xfrm>
                <a:off x="7219810" y="4676249"/>
                <a:ext cx="20514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主方向的计算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3B9292A-89A9-4B72-929D-0E5FDA91729E}"/>
                  </a:ext>
                </a:extLst>
              </p:cNvPr>
              <p:cNvSpPr txBox="1"/>
              <p:nvPr/>
            </p:nvSpPr>
            <p:spPr>
              <a:xfrm>
                <a:off x="7219810" y="5099353"/>
                <a:ext cx="21740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1800" kern="10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特征向量的计算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左大括号 21">
                <a:extLst>
                  <a:ext uri="{FF2B5EF4-FFF2-40B4-BE49-F238E27FC236}">
                    <a16:creationId xmlns:a16="http://schemas.microsoft.com/office/drawing/2014/main" id="{F522A79E-69CF-4B9B-8DE3-935EDA27B343}"/>
                  </a:ext>
                </a:extLst>
              </p:cNvPr>
              <p:cNvSpPr/>
              <p:nvPr/>
            </p:nvSpPr>
            <p:spPr>
              <a:xfrm>
                <a:off x="7018683" y="4826918"/>
                <a:ext cx="160335" cy="518960"/>
              </a:xfrm>
              <a:prstGeom prst="leftBrace">
                <a:avLst>
                  <a:gd name="adj1" fmla="val 70812"/>
                  <a:gd name="adj2" fmla="val 50000"/>
                </a:avLst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7010BD69-6B11-4018-9E8F-05FF6143F23D}"/>
                  </a:ext>
                </a:extLst>
              </p:cNvPr>
              <p:cNvGrpSpPr/>
              <p:nvPr/>
            </p:nvGrpSpPr>
            <p:grpSpPr>
              <a:xfrm>
                <a:off x="5885581" y="3469676"/>
                <a:ext cx="1293437" cy="904828"/>
                <a:chOff x="4183354" y="2894540"/>
                <a:chExt cx="1293437" cy="904828"/>
              </a:xfrm>
            </p:grpSpPr>
            <p:sp>
              <p:nvSpPr>
                <p:cNvPr id="12" name="左大括号 11">
                  <a:extLst>
                    <a:ext uri="{FF2B5EF4-FFF2-40B4-BE49-F238E27FC236}">
                      <a16:creationId xmlns:a16="http://schemas.microsoft.com/office/drawing/2014/main" id="{898B7C25-1766-4173-BC83-ABA77468E5D6}"/>
                    </a:ext>
                  </a:extLst>
                </p:cNvPr>
                <p:cNvSpPr/>
                <p:nvPr/>
              </p:nvSpPr>
              <p:spPr>
                <a:xfrm>
                  <a:off x="5314885" y="2894540"/>
                  <a:ext cx="161906" cy="904828"/>
                </a:xfrm>
                <a:prstGeom prst="leftBrace">
                  <a:avLst>
                    <a:gd name="adj1" fmla="val 70812"/>
                    <a:gd name="adj2" fmla="val 50000"/>
                  </a:avLst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直接连接符 23">
                  <a:extLst>
                    <a:ext uri="{FF2B5EF4-FFF2-40B4-BE49-F238E27FC236}">
                      <a16:creationId xmlns:a16="http://schemas.microsoft.com/office/drawing/2014/main" id="{2FBD7143-890B-4422-AC9A-857E20A70858}"/>
                    </a:ext>
                  </a:extLst>
                </p:cNvPr>
                <p:cNvCxnSpPr>
                  <a:cxnSpLocks/>
                  <a:endCxn id="12" idx="1"/>
                </p:cNvCxnSpPr>
                <p:nvPr/>
              </p:nvCxnSpPr>
              <p:spPr>
                <a:xfrm>
                  <a:off x="4183354" y="3346954"/>
                  <a:ext cx="1131531" cy="0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1E279FD4-8BD2-41E9-AF7B-3C7244C3EF71}"/>
              </a:ext>
            </a:extLst>
          </p:cNvPr>
          <p:cNvSpPr/>
          <p:nvPr/>
        </p:nvSpPr>
        <p:spPr>
          <a:xfrm>
            <a:off x="1133190" y="1472002"/>
            <a:ext cx="585706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一种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局部特征描述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算法（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图像处理领域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由 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David Lowe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1999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年提出，在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2004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年完善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在空间尺度中</a:t>
            </a:r>
            <a:r>
              <a:rPr lang="zh-CN" altLang="zh-CN" b="1" kern="100" dirty="0">
                <a:latin typeface="+mn-ea"/>
                <a:cs typeface="Times New Roman" panose="02020603050405020304" pitchFamily="18" charset="0"/>
              </a:rPr>
              <a:t>寻找极值点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latin typeface="+mn-ea"/>
                <a:cs typeface="Times New Roman" panose="02020603050405020304" pitchFamily="18" charset="0"/>
              </a:rPr>
              <a:t>提取出其位置、尺度、旋转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不变量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B830BA-FD2C-4D39-912E-4C68E787DC74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776CF25-1854-4221-9D77-882ACA6A9197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CB29B0E1-BF12-4E59-8F07-E2616B56CBA4}"/>
              </a:ext>
            </a:extLst>
          </p:cNvPr>
          <p:cNvSpPr txBox="1"/>
          <p:nvPr/>
        </p:nvSpPr>
        <p:spPr>
          <a:xfrm>
            <a:off x="1304386" y="1056959"/>
            <a:ext cx="7962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尺度不变特征转换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(Scale-invariant feature transform, SIFT)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EFEA8E-2BD3-4BC7-B2AD-437BBCBF151C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算法简介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1E279FD4-8BD2-41E9-AF7B-3C7244C3EF71}"/>
              </a:ext>
            </a:extLst>
          </p:cNvPr>
          <p:cNvSpPr/>
          <p:nvPr/>
        </p:nvSpPr>
        <p:spPr>
          <a:xfrm>
            <a:off x="1632408" y="1527259"/>
            <a:ext cx="892718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SIFT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算法作为一种基于特征点的匹配算法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被广泛的应用于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图像识别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图像配准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3D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重建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图像拼接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等领域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3B830BA-FD2C-4D39-912E-4C68E787DC74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776CF25-1854-4221-9D77-882ACA6A9197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0C2431-0AB7-411F-BA7B-305FFF7BB69E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算法的应用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6E8031BC-C084-4A5D-9D53-07788BCFB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69" y="2859057"/>
            <a:ext cx="5055398" cy="2540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76D3F4DB-89BD-4090-8A8C-087FE2A92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35" y="2767217"/>
            <a:ext cx="5216470" cy="272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85E65FB-71A7-40A2-B981-3B1DB1D418AD}"/>
              </a:ext>
            </a:extLst>
          </p:cNvPr>
          <p:cNvSpPr txBox="1"/>
          <p:nvPr/>
        </p:nvSpPr>
        <p:spPr>
          <a:xfrm>
            <a:off x="1417891" y="5491311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应用于遥感图像配准</a:t>
            </a:r>
            <a:endParaRPr lang="zh-CN" altLang="en-US" sz="1600" dirty="0">
              <a:latin typeface="+mn-ea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E51AF8-FC3D-4BC7-97EA-CE176DC29F24}"/>
              </a:ext>
            </a:extLst>
          </p:cNvPr>
          <p:cNvSpPr txBox="1"/>
          <p:nvPr/>
        </p:nvSpPr>
        <p:spPr>
          <a:xfrm>
            <a:off x="6807186" y="5496982"/>
            <a:ext cx="404315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kern="100" dirty="0">
                <a:effectLst/>
                <a:latin typeface="+mn-ea"/>
              </a:rPr>
              <a:t>应用于图像识别</a:t>
            </a:r>
            <a:endParaRPr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427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-7569"/>
            <a:ext cx="12192000" cy="6889961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F05FB9-60E8-49AD-A5D4-07D65FB441D0}"/>
              </a:ext>
            </a:extLst>
          </p:cNvPr>
          <p:cNvGrpSpPr/>
          <p:nvPr/>
        </p:nvGrpSpPr>
        <p:grpSpPr>
          <a:xfrm>
            <a:off x="3859067" y="2921168"/>
            <a:ext cx="4473866" cy="1015663"/>
            <a:chOff x="4029082" y="2929580"/>
            <a:chExt cx="4473866" cy="1015663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91FDF5B3-746A-4E63-AEBF-7FB815370A39}"/>
                </a:ext>
              </a:extLst>
            </p:cNvPr>
            <p:cNvSpPr txBox="1"/>
            <p:nvPr/>
          </p:nvSpPr>
          <p:spPr>
            <a:xfrm>
              <a:off x="5171459" y="3083468"/>
              <a:ext cx="33314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SIFT</a:t>
              </a:r>
              <a:r>
                <a:rPr lang="zh-CN" altLang="en-US" sz="4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算法原理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8275B77-8B69-4B95-A7C7-BA64FE549CF1}"/>
                </a:ext>
              </a:extLst>
            </p:cNvPr>
            <p:cNvSpPr txBox="1"/>
            <p:nvPr/>
          </p:nvSpPr>
          <p:spPr>
            <a:xfrm>
              <a:off x="4029082" y="2929580"/>
              <a:ext cx="513761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6000" b="1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6000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DAA35698-7EE9-45C6-BF0E-A5002408179B}"/>
                </a:ext>
              </a:extLst>
            </p:cNvPr>
            <p:cNvCxnSpPr>
              <a:cxnSpLocks/>
            </p:cNvCxnSpPr>
            <p:nvPr/>
          </p:nvCxnSpPr>
          <p:spPr>
            <a:xfrm>
              <a:off x="4672687" y="3038692"/>
              <a:ext cx="368928" cy="752662"/>
            </a:xfrm>
            <a:prstGeom prst="line">
              <a:avLst/>
            </a:prstGeom>
            <a:ln w="1270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060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EFEA8E-2BD3-4BC7-B2AD-437BBCBF151C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金字塔的构建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1193EA1-9776-4367-B3B4-BDFB195C30A2}"/>
              </a:ext>
            </a:extLst>
          </p:cNvPr>
          <p:cNvSpPr/>
          <p:nvPr/>
        </p:nvSpPr>
        <p:spPr>
          <a:xfrm>
            <a:off x="1130695" y="1480942"/>
            <a:ext cx="4965305" cy="25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/>
              <a:t>尺度空间理论中，利用高斯</a:t>
            </a:r>
            <a:r>
              <a:rPr lang="en-US" altLang="zh-CN" dirty="0"/>
              <a:t>—</a:t>
            </a:r>
            <a:r>
              <a:rPr lang="zh-CN" altLang="en-US" dirty="0"/>
              <a:t>拉普拉斯 </a:t>
            </a:r>
            <a:r>
              <a:rPr lang="en-US" altLang="zh-CN" dirty="0"/>
              <a:t>(</a:t>
            </a:r>
            <a:r>
              <a:rPr lang="en-US" altLang="zh-CN" dirty="0" err="1"/>
              <a:t>LoG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  </a:t>
            </a:r>
            <a:r>
              <a:rPr lang="zh-CN" altLang="en-US" dirty="0"/>
              <a:t>算子来提取尺度空间中的信息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用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近似</a:t>
            </a:r>
            <a:r>
              <a:rPr lang="en-US" altLang="zh-CN" b="1" kern="100" dirty="0" err="1">
                <a:latin typeface="+mn-ea"/>
                <a:cs typeface="Times New Roman" panose="02020603050405020304" pitchFamily="18" charset="0"/>
              </a:rPr>
              <a:t>LoG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以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提高效率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通过尺度空间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极值检测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搜索所有尺度上的图像位置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高斯微分函数识别对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尺度和旋转不变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的兴趣点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3394A-88B2-4D4A-9435-37EA2C6B2545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BA524-B779-4AA9-8A5A-C80EC6A09A1F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F6CB516-2E1B-4676-BC8D-6F22575F18DA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7DF616C4-3EE2-486A-B97F-F206F29092C6}"/>
              </a:ext>
            </a:extLst>
          </p:cNvPr>
          <p:cNvGrpSpPr/>
          <p:nvPr/>
        </p:nvGrpSpPr>
        <p:grpSpPr>
          <a:xfrm>
            <a:off x="1130695" y="4398598"/>
            <a:ext cx="4474407" cy="727464"/>
            <a:chOff x="7051604" y="1673902"/>
            <a:chExt cx="4474407" cy="727464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38B8DCFA-739A-44A2-A800-22F3616B8638}"/>
                </a:ext>
              </a:extLst>
            </p:cNvPr>
            <p:cNvGrpSpPr/>
            <p:nvPr/>
          </p:nvGrpSpPr>
          <p:grpSpPr>
            <a:xfrm>
              <a:off x="7051604" y="1679373"/>
              <a:ext cx="1805233" cy="721993"/>
              <a:chOff x="1138286" y="2978422"/>
              <a:chExt cx="1805233" cy="721993"/>
            </a:xfrm>
          </p:grpSpPr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1BFDA150-CF70-4B5D-873C-4FA118161A7B}"/>
                  </a:ext>
                </a:extLst>
              </p:cNvPr>
              <p:cNvSpPr/>
              <p:nvPr/>
            </p:nvSpPr>
            <p:spPr>
              <a:xfrm>
                <a:off x="1234911" y="2978422"/>
                <a:ext cx="1611984" cy="7219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EE17C6AE-CF0E-4CAE-BC12-D69FBAEC3D81}"/>
                  </a:ext>
                </a:extLst>
              </p:cNvPr>
              <p:cNvSpPr txBox="1"/>
              <p:nvPr/>
            </p:nvSpPr>
            <p:spPr>
              <a:xfrm>
                <a:off x="1138286" y="3025598"/>
                <a:ext cx="18052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高斯差分</a:t>
                </a:r>
                <a:endParaRPr lang="en-US" altLang="zh-CN" sz="1800" kern="100" dirty="0">
                  <a:effectLst/>
                  <a:latin typeface="+mn-ea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kern="100" dirty="0" err="1">
                    <a:latin typeface="+mn-ea"/>
                  </a:rPr>
                  <a:t>DoG</a:t>
                </a:r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尺度空间</a:t>
                </a:r>
                <a:endParaRPr lang="zh-CN" altLang="en-US" dirty="0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46D85F3C-9045-4F65-A870-6B4DB4917B83}"/>
                </a:ext>
              </a:extLst>
            </p:cNvPr>
            <p:cNvGrpSpPr/>
            <p:nvPr/>
          </p:nvGrpSpPr>
          <p:grpSpPr>
            <a:xfrm>
              <a:off x="9720778" y="1673902"/>
              <a:ext cx="1805233" cy="721993"/>
              <a:chOff x="1138286" y="2978422"/>
              <a:chExt cx="1805233" cy="721993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7DB1BD72-5388-404D-9515-8D980314D175}"/>
                  </a:ext>
                </a:extLst>
              </p:cNvPr>
              <p:cNvSpPr/>
              <p:nvPr/>
            </p:nvSpPr>
            <p:spPr>
              <a:xfrm>
                <a:off x="1234911" y="2978422"/>
                <a:ext cx="1611984" cy="7219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52F80FE9-CDC1-465A-87C2-78601FAE1AF4}"/>
                  </a:ext>
                </a:extLst>
              </p:cNvPr>
              <p:cNvSpPr txBox="1"/>
              <p:nvPr/>
            </p:nvSpPr>
            <p:spPr>
              <a:xfrm>
                <a:off x="1138286" y="3150343"/>
                <a:ext cx="180523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kern="100" dirty="0" err="1">
                    <a:effectLst/>
                    <a:latin typeface="+mn-ea"/>
                  </a:rPr>
                  <a:t>LoG</a:t>
                </a:r>
                <a:r>
                  <a:rPr lang="zh-CN" altLang="zh-CN" sz="1800" kern="100" dirty="0">
                    <a:effectLst/>
                    <a:latin typeface="+mn-ea"/>
                    <a:cs typeface="Times New Roman" panose="02020603050405020304" pitchFamily="18" charset="0"/>
                  </a:rPr>
                  <a:t>尺度空间</a:t>
                </a:r>
                <a:endParaRPr lang="zh-CN" altLang="en-US" dirty="0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FBB58FB-49CC-4C1C-A521-400289F86EFF}"/>
                </a:ext>
              </a:extLst>
            </p:cNvPr>
            <p:cNvGrpSpPr/>
            <p:nvPr/>
          </p:nvGrpSpPr>
          <p:grpSpPr>
            <a:xfrm>
              <a:off x="8901672" y="1717136"/>
              <a:ext cx="848974" cy="646331"/>
              <a:chOff x="2958336" y="3347866"/>
              <a:chExt cx="326277" cy="558330"/>
            </a:xfrm>
          </p:grpSpPr>
          <p:sp>
            <p:nvSpPr>
              <p:cNvPr id="75" name="箭头: 右 74">
                <a:extLst>
                  <a:ext uri="{FF2B5EF4-FFF2-40B4-BE49-F238E27FC236}">
                    <a16:creationId xmlns:a16="http://schemas.microsoft.com/office/drawing/2014/main" id="{A9D67D16-B094-4A32-9B7A-4B298F69B896}"/>
                  </a:ext>
                </a:extLst>
              </p:cNvPr>
              <p:cNvSpPr/>
              <p:nvPr/>
            </p:nvSpPr>
            <p:spPr>
              <a:xfrm>
                <a:off x="2958336" y="3347866"/>
                <a:ext cx="317024" cy="558330"/>
              </a:xfrm>
              <a:prstGeom prst="rightArrow">
                <a:avLst>
                  <a:gd name="adj1" fmla="val 55046"/>
                  <a:gd name="adj2" fmla="val 60833"/>
                </a:avLst>
              </a:prstGeom>
              <a:solidFill>
                <a:srgbClr val="2F55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0D31C664-BD95-412E-972E-90EBB71D4F03}"/>
                  </a:ext>
                </a:extLst>
              </p:cNvPr>
              <p:cNvSpPr txBox="1"/>
              <p:nvPr/>
            </p:nvSpPr>
            <p:spPr>
              <a:xfrm>
                <a:off x="2967589" y="3465221"/>
                <a:ext cx="317024" cy="319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+mn-ea"/>
                  </a:rPr>
                  <a:t>近似</a:t>
                </a:r>
              </a:p>
            </p:txBody>
          </p:sp>
        </p:grpSp>
      </p:grp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667E658-67A9-4CA8-AD8F-C4711D7D57FD}"/>
              </a:ext>
            </a:extLst>
          </p:cNvPr>
          <p:cNvSpPr/>
          <p:nvPr/>
        </p:nvSpPr>
        <p:spPr>
          <a:xfrm>
            <a:off x="6886511" y="5003391"/>
            <a:ext cx="4074477" cy="837949"/>
          </a:xfrm>
          <a:prstGeom prst="roundRect">
            <a:avLst>
              <a:gd name="adj" fmla="val 23487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9CDA362B-1859-4E37-BCAA-61F9AD2067C1}"/>
              </a:ext>
            </a:extLst>
          </p:cNvPr>
          <p:cNvSpPr/>
          <p:nvPr/>
        </p:nvSpPr>
        <p:spPr>
          <a:xfrm>
            <a:off x="6882986" y="3692628"/>
            <a:ext cx="4074477" cy="596297"/>
          </a:xfrm>
          <a:prstGeom prst="roundRect">
            <a:avLst>
              <a:gd name="adj" fmla="val 26635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7CB84FD-0386-4DD2-ADF9-C547A0F2EA59}"/>
              </a:ext>
            </a:extLst>
          </p:cNvPr>
          <p:cNvSpPr/>
          <p:nvPr/>
        </p:nvSpPr>
        <p:spPr>
          <a:xfrm>
            <a:off x="6882986" y="2033737"/>
            <a:ext cx="4074477" cy="596297"/>
          </a:xfrm>
          <a:prstGeom prst="roundRect">
            <a:avLst>
              <a:gd name="adj" fmla="val 27657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7F8D3B8-F005-44B9-8A50-D92291D35ABE}"/>
              </a:ext>
            </a:extLst>
          </p:cNvPr>
          <p:cNvSpPr txBox="1"/>
          <p:nvPr/>
        </p:nvSpPr>
        <p:spPr>
          <a:xfrm>
            <a:off x="6196260" y="1577619"/>
            <a:ext cx="3340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en-US" altLang="zh-CN" kern="100" dirty="0" err="1">
                <a:latin typeface="+mn-ea"/>
              </a:rPr>
              <a:t>DoG</a:t>
            </a:r>
            <a:r>
              <a:rPr lang="zh-CN" altLang="en-US" kern="100" dirty="0">
                <a:latin typeface="+mn-ea"/>
              </a:rPr>
              <a:t>图像由                组成：</a:t>
            </a:r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6565F43E-A494-45DB-BDDB-2FB534CF14FE}"/>
              </a:ext>
            </a:extLst>
          </p:cNvPr>
          <p:cNvSpPr txBox="1"/>
          <p:nvPr/>
        </p:nvSpPr>
        <p:spPr>
          <a:xfrm>
            <a:off x="6196259" y="4539352"/>
            <a:ext cx="3773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高斯模糊模板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         </a:t>
            </a:r>
            <a:r>
              <a:rPr lang="zh-CN" altLang="en-US" sz="18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表达式：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0" name="对象 29">
            <a:extLst>
              <a:ext uri="{FF2B5EF4-FFF2-40B4-BE49-F238E27FC236}">
                <a16:creationId xmlns:a16="http://schemas.microsoft.com/office/drawing/2014/main" id="{99D0DBA6-6546-4E1C-9A92-B392921C0E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4508163"/>
              </p:ext>
            </p:extLst>
          </p:nvPr>
        </p:nvGraphicFramePr>
        <p:xfrm>
          <a:off x="7187945" y="3842011"/>
          <a:ext cx="3475038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2057400" imgH="203200" progId="Equation.DSMT4">
                  <p:embed/>
                </p:oleObj>
              </mc:Choice>
              <mc:Fallback>
                <p:oleObj r:id="rId3" imgW="2057400" imgH="203200" progId="Equation.DSMT4">
                  <p:embed/>
                  <p:pic>
                    <p:nvPicPr>
                      <p:cNvPr id="61" name="对象 60">
                        <a:extLst>
                          <a:ext uri="{FF2B5EF4-FFF2-40B4-BE49-F238E27FC236}">
                            <a16:creationId xmlns:a16="http://schemas.microsoft.com/office/drawing/2014/main" id="{92194418-CFB8-4796-A8B3-EB3B4493E5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7945" y="3842011"/>
                        <a:ext cx="3475038" cy="334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5C41E071-9ED8-426C-BDBE-E934A0F589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2951903"/>
              </p:ext>
            </p:extLst>
          </p:nvPr>
        </p:nvGraphicFramePr>
        <p:xfrm>
          <a:off x="7055388" y="2152858"/>
          <a:ext cx="3740150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2324100" imgH="241300" progId="Equation.DSMT4">
                  <p:embed/>
                </p:oleObj>
              </mc:Choice>
              <mc:Fallback>
                <p:oleObj r:id="rId5" imgW="2324100" imgH="241300" progId="Equation.DSMT4">
                  <p:embed/>
                  <p:pic>
                    <p:nvPicPr>
                      <p:cNvPr id="62" name="对象 61">
                        <a:extLst>
                          <a:ext uri="{FF2B5EF4-FFF2-40B4-BE49-F238E27FC236}">
                            <a16:creationId xmlns:a16="http://schemas.microsoft.com/office/drawing/2014/main" id="{A0229817-88E2-4A04-80E2-BCAEED5A7C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5388" y="2152858"/>
                        <a:ext cx="3740150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636A6F4B-0278-4B05-AEE1-6210C920EED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117067"/>
              </p:ext>
            </p:extLst>
          </p:nvPr>
        </p:nvGraphicFramePr>
        <p:xfrm>
          <a:off x="7180990" y="5023250"/>
          <a:ext cx="3475038" cy="752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7" imgW="2108200" imgH="457200" progId="Equation.DSMT4">
                  <p:embed/>
                </p:oleObj>
              </mc:Choice>
              <mc:Fallback>
                <p:oleObj r:id="rId7" imgW="2108200" imgH="457200" progId="Equation.DSMT4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8358C01-93C6-46C5-8318-6654A8CFDE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0990" y="5023250"/>
                        <a:ext cx="3475038" cy="75248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extLst>
              <a:ext uri="{FF2B5EF4-FFF2-40B4-BE49-F238E27FC236}">
                <a16:creationId xmlns:a16="http://schemas.microsoft.com/office/drawing/2014/main" id="{FDAD0356-2ABE-4A22-9D19-4F926BCD11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839491"/>
              </p:ext>
            </p:extLst>
          </p:nvPr>
        </p:nvGraphicFramePr>
        <p:xfrm>
          <a:off x="7637803" y="1628598"/>
          <a:ext cx="1047161" cy="325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9" imgW="660113" imgH="203112" progId="Equation.DSMT4">
                  <p:embed/>
                </p:oleObj>
              </mc:Choice>
              <mc:Fallback>
                <p:oleObj r:id="rId9" imgW="660113" imgH="203112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C6D52F6C-426E-4E6D-8D55-D59FA2C79F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7803" y="1628598"/>
                        <a:ext cx="1047161" cy="3256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874CA18C-22F9-40F2-BC23-4C476651F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6082784"/>
              </p:ext>
            </p:extLst>
          </p:nvPr>
        </p:nvGraphicFramePr>
        <p:xfrm>
          <a:off x="7847002" y="4589602"/>
          <a:ext cx="1255808" cy="3442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1" imgW="723586" imgH="203112" progId="Equation.DSMT4">
                  <p:embed/>
                </p:oleObj>
              </mc:Choice>
              <mc:Fallback>
                <p:oleObj r:id="rId11" imgW="723586" imgH="203112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AE514C13-1C7F-4541-9057-3CF1FA622E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7002" y="4589602"/>
                        <a:ext cx="1255808" cy="34424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D2C77E0D-8B4F-404A-B146-3919EE389C22}"/>
              </a:ext>
            </a:extLst>
          </p:cNvPr>
          <p:cNvCxnSpPr/>
          <p:nvPr/>
        </p:nvCxnSpPr>
        <p:spPr>
          <a:xfrm>
            <a:off x="6096000" y="1257014"/>
            <a:ext cx="0" cy="476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851EB05-136C-4F17-92CB-A9BFCBF79FB7}"/>
              </a:ext>
            </a:extLst>
          </p:cNvPr>
          <p:cNvGrpSpPr/>
          <p:nvPr/>
        </p:nvGrpSpPr>
        <p:grpSpPr>
          <a:xfrm>
            <a:off x="6197833" y="2885557"/>
            <a:ext cx="4863473" cy="723296"/>
            <a:chOff x="6197833" y="3060655"/>
            <a:chExt cx="4863473" cy="723296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EB96B02-B9BB-4B4A-8EBD-2BD4A245DE74}"/>
                </a:ext>
              </a:extLst>
            </p:cNvPr>
            <p:cNvGrpSpPr/>
            <p:nvPr/>
          </p:nvGrpSpPr>
          <p:grpSpPr>
            <a:xfrm>
              <a:off x="6197833" y="3060655"/>
              <a:ext cx="4863473" cy="389489"/>
              <a:chOff x="984058" y="4190372"/>
              <a:chExt cx="4863473" cy="389489"/>
            </a:xfrm>
          </p:grpSpPr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41B1836B-2852-4D61-8A78-D96BACE51501}"/>
                  </a:ext>
                </a:extLst>
              </p:cNvPr>
              <p:cNvGrpSpPr/>
              <p:nvPr/>
            </p:nvGrpSpPr>
            <p:grpSpPr>
              <a:xfrm>
                <a:off x="1225484" y="4201744"/>
                <a:ext cx="4622047" cy="378117"/>
                <a:chOff x="1225484" y="4171985"/>
                <a:chExt cx="4622047" cy="378117"/>
              </a:xfrm>
            </p:grpSpPr>
            <p:graphicFrame>
              <p:nvGraphicFramePr>
                <p:cNvPr id="24" name="对象 23">
                  <a:extLst>
                    <a:ext uri="{FF2B5EF4-FFF2-40B4-BE49-F238E27FC236}">
                      <a16:creationId xmlns:a16="http://schemas.microsoft.com/office/drawing/2014/main" id="{3969B43D-1152-42DB-AAF9-72B2A6F6398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855397154"/>
                    </p:ext>
                  </p:extLst>
                </p:nvPr>
              </p:nvGraphicFramePr>
              <p:xfrm>
                <a:off x="1225484" y="4209326"/>
                <a:ext cx="1229523" cy="340776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3" imgW="710891" imgH="203112" progId="Equation.DSMT4">
                        <p:embed/>
                      </p:oleObj>
                    </mc:Choice>
                    <mc:Fallback>
                      <p:oleObj r:id="rId13" imgW="710891" imgH="203112" progId="Equation.DSMT4">
                        <p:embed/>
                        <p:pic>
                          <p:nvPicPr>
                            <p:cNvPr id="30" name="对象 29">
                              <a:extLst>
                                <a:ext uri="{FF2B5EF4-FFF2-40B4-BE49-F238E27FC236}">
                                  <a16:creationId xmlns:a16="http://schemas.microsoft.com/office/drawing/2014/main" id="{361495C7-0819-4B72-ACF8-40A6661871C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25484" y="4209326"/>
                              <a:ext cx="1229523" cy="340776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25" name="对象 24">
                  <a:extLst>
                    <a:ext uri="{FF2B5EF4-FFF2-40B4-BE49-F238E27FC236}">
                      <a16:creationId xmlns:a16="http://schemas.microsoft.com/office/drawing/2014/main" id="{A1177861-5CD7-4EF6-B50A-5F617777A42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154009566"/>
                    </p:ext>
                  </p:extLst>
                </p:nvPr>
              </p:nvGraphicFramePr>
              <p:xfrm>
                <a:off x="3395773" y="4199137"/>
                <a:ext cx="407150" cy="3240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r:id="rId15" imgW="228402" imgH="177646" progId="Equation.DSMT4">
                        <p:embed/>
                      </p:oleObj>
                    </mc:Choice>
                    <mc:Fallback>
                      <p:oleObj r:id="rId15" imgW="228402" imgH="177646" progId="Equation.DSMT4">
                        <p:embed/>
                        <p:pic>
                          <p:nvPicPr>
                            <p:cNvPr id="32" name="对象 31">
                              <a:extLst>
                                <a:ext uri="{FF2B5EF4-FFF2-40B4-BE49-F238E27FC236}">
                                  <a16:creationId xmlns:a16="http://schemas.microsoft.com/office/drawing/2014/main" id="{0056D4FE-177F-4579-ABBB-7CBDF8614DD2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395773" y="4199137"/>
                              <a:ext cx="407150" cy="324000"/>
                            </a:xfrm>
                            <a:prstGeom prst="rect">
                              <a:avLst/>
                            </a:prstGeom>
                            <a:noFill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F437FEEC-84C3-4ABA-9C38-75A896095ACB}"/>
                    </a:ext>
                  </a:extLst>
                </p:cNvPr>
                <p:cNvSpPr txBox="1"/>
                <p:nvPr/>
              </p:nvSpPr>
              <p:spPr>
                <a:xfrm>
                  <a:off x="2379591" y="4175597"/>
                  <a:ext cx="113023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zh-CN" sz="1800" kern="100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是在尺度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51C62CD2-3D03-4C66-B121-B12D816C6072}"/>
                    </a:ext>
                  </a:extLst>
                </p:cNvPr>
                <p:cNvSpPr txBox="1"/>
                <p:nvPr/>
              </p:nvSpPr>
              <p:spPr>
                <a:xfrm>
                  <a:off x="3716949" y="4171985"/>
                  <a:ext cx="2130582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kern="100" dirty="0"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下，由原始图像与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D18A13CE-17DE-4FBA-BED3-BDD08E596839}"/>
                  </a:ext>
                </a:extLst>
              </p:cNvPr>
              <p:cNvSpPr txBox="1"/>
              <p:nvPr/>
            </p:nvSpPr>
            <p:spPr>
              <a:xfrm>
                <a:off x="984058" y="4190372"/>
                <a:ext cx="4216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kern="100" dirty="0">
                    <a:latin typeface="+mn-ea"/>
                    <a:cs typeface="Times New Roman" panose="02020603050405020304" pitchFamily="18" charset="0"/>
                  </a:rPr>
                  <a:t>· </a:t>
                </a:r>
                <a:endParaRPr lang="zh-CN" altLang="en-US" dirty="0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0B0EA76-1427-4333-AEA0-3FF6E31D0AAB}"/>
                </a:ext>
              </a:extLst>
            </p:cNvPr>
            <p:cNvSpPr txBox="1"/>
            <p:nvPr/>
          </p:nvSpPr>
          <p:spPr>
            <a:xfrm>
              <a:off x="6367166" y="3414619"/>
              <a:ext cx="25635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800" kern="10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高斯模板卷积得到：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4660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EEFEA8E-2BD3-4BC7-B2AD-437BBCBF151C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DoG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金字塔的构建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23394A-88B2-4D4A-9435-37EA2C6B2545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6BA524-B779-4AA9-8A5A-C80EC6A09A1F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F6CB516-2E1B-4676-BC8D-6F22575F18DA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6676AAC-56AA-491A-BA66-8441CC1736B0}"/>
              </a:ext>
            </a:extLst>
          </p:cNvPr>
          <p:cNvSpPr txBox="1"/>
          <p:nvPr/>
        </p:nvSpPr>
        <p:spPr>
          <a:xfrm>
            <a:off x="6325386" y="982952"/>
            <a:ext cx="5035462" cy="184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  </a:t>
            </a:r>
            <a:r>
              <a:rPr lang="en-US" altLang="zh-CN" sz="2000" b="1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en-US" altLang="zh-CN" sz="2000" b="1" kern="100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kern="100" dirty="0">
                <a:latin typeface="+mn-ea"/>
                <a:cs typeface="Times New Roman" panose="02020603050405020304" pitchFamily="18" charset="0"/>
              </a:rPr>
              <a:t>的构造过程</a:t>
            </a:r>
            <a:endParaRPr lang="en-US" altLang="zh-CN" sz="2000" b="1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结构具有两组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空间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第二组的图像由源图像进行降采样一次获得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每组具有四个不同尺度的高斯卷积图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差分生成</a:t>
            </a:r>
            <a:r>
              <a:rPr lang="en-US" altLang="zh-CN" kern="1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个</a:t>
            </a:r>
            <a:r>
              <a:rPr lang="en-US" altLang="zh-CN" kern="100" dirty="0" err="1">
                <a:latin typeface="+mn-ea"/>
                <a:cs typeface="Times New Roman" panose="02020603050405020304" pitchFamily="18" charset="0"/>
              </a:rPr>
              <a:t>DoG</a:t>
            </a:r>
            <a:r>
              <a:rPr lang="zh-CN" altLang="en-US" kern="100" dirty="0">
                <a:latin typeface="+mn-ea"/>
                <a:cs typeface="Times New Roman" panose="02020603050405020304" pitchFamily="18" charset="0"/>
              </a:rPr>
              <a:t>层</a:t>
            </a:r>
            <a:endParaRPr lang="en-US" altLang="zh-CN" kern="100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2AD2457-0CD7-4042-84E0-17C21E30F49F}"/>
              </a:ext>
            </a:extLst>
          </p:cNvPr>
          <p:cNvGrpSpPr/>
          <p:nvPr/>
        </p:nvGrpSpPr>
        <p:grpSpPr>
          <a:xfrm>
            <a:off x="6607213" y="2949885"/>
            <a:ext cx="4471808" cy="3457434"/>
            <a:chOff x="6964794" y="2582894"/>
            <a:chExt cx="4471808" cy="345743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71B4F539-795F-4AF7-BAF0-596C1B47A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6846" y="2582894"/>
              <a:ext cx="3167704" cy="295288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427C17D-B6F4-478D-94CA-D310E829726D}"/>
                </a:ext>
              </a:extLst>
            </p:cNvPr>
            <p:cNvSpPr txBox="1"/>
            <p:nvPr/>
          </p:nvSpPr>
          <p:spPr>
            <a:xfrm>
              <a:off x="6964794" y="5701774"/>
              <a:ext cx="447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kern="100" dirty="0">
                  <a:effectLst/>
                  <a:latin typeface="+mn-ea"/>
                </a:rPr>
                <a:t>两层</a:t>
              </a:r>
              <a:r>
                <a:rPr lang="en-US" altLang="zh-CN" sz="1600" kern="100" dirty="0" err="1">
                  <a:effectLst/>
                  <a:latin typeface="+mn-ea"/>
                </a:rPr>
                <a:t>DoG</a:t>
              </a:r>
              <a:r>
                <a:rPr lang="zh-CN" altLang="en-US" sz="1600" kern="100" dirty="0">
                  <a:effectLst/>
                  <a:latin typeface="+mn-ea"/>
                </a:rPr>
                <a:t>金字塔的构建和关键点定位示意图</a:t>
              </a:r>
              <a:endParaRPr lang="zh-CN" altLang="en-US" sz="1600" dirty="0">
                <a:latin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64BEABD-32A9-4019-B3EB-00A1D2E2CF5C}"/>
              </a:ext>
            </a:extLst>
          </p:cNvPr>
          <p:cNvSpPr txBox="1"/>
          <p:nvPr/>
        </p:nvSpPr>
        <p:spPr>
          <a:xfrm>
            <a:off x="1146973" y="1566276"/>
            <a:ext cx="5035456" cy="1840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000" b="1" kern="100" dirty="0">
                <a:latin typeface="+mn-ea"/>
              </a:rPr>
              <a:t>  图像的金字塔模型</a:t>
            </a:r>
            <a:endParaRPr lang="en-US" altLang="zh-CN" sz="2000" b="1" kern="1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</a:rPr>
              <a:t>将原始图像不断</a:t>
            </a:r>
            <a:r>
              <a:rPr lang="zh-CN" altLang="en-US" b="1" kern="100" dirty="0">
                <a:latin typeface="+mn-ea"/>
              </a:rPr>
              <a:t>降阶采样</a:t>
            </a:r>
            <a:endParaRPr lang="en-US" altLang="zh-CN" b="1" kern="1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</a:rPr>
              <a:t>得到一系列大小不一的图像</a:t>
            </a:r>
            <a:endParaRPr lang="en-US" altLang="zh-CN" kern="1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</a:rPr>
              <a:t>由大到小，从下到上构成的</a:t>
            </a:r>
            <a:r>
              <a:rPr lang="zh-CN" altLang="en-US" b="1" kern="100" dirty="0">
                <a:latin typeface="+mn-ea"/>
              </a:rPr>
              <a:t>塔状模型</a:t>
            </a:r>
            <a:endParaRPr lang="en-US" altLang="zh-CN" b="1" kern="1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kern="100" dirty="0">
                <a:latin typeface="+mn-ea"/>
              </a:rPr>
              <a:t>金字塔的</a:t>
            </a:r>
            <a:r>
              <a:rPr lang="zh-CN" altLang="en-US" b="1" kern="100" dirty="0">
                <a:latin typeface="+mn-ea"/>
              </a:rPr>
              <a:t>层数</a:t>
            </a:r>
            <a:r>
              <a:rPr lang="zh-CN" altLang="en-US" kern="100" dirty="0">
                <a:latin typeface="+mn-ea"/>
              </a:rPr>
              <a:t>取决于</a:t>
            </a:r>
            <a:r>
              <a:rPr lang="zh-CN" altLang="en-US" b="1" kern="100" dirty="0">
                <a:latin typeface="+mn-ea"/>
              </a:rPr>
              <a:t>图像原始</a:t>
            </a:r>
            <a:r>
              <a:rPr lang="zh-CN" altLang="en-US" kern="100" dirty="0">
                <a:latin typeface="+mn-ea"/>
              </a:rPr>
              <a:t>和</a:t>
            </a:r>
            <a:r>
              <a:rPr lang="zh-CN" altLang="en-US" b="1" kern="100" dirty="0">
                <a:latin typeface="+mn-ea"/>
              </a:rPr>
              <a:t>塔顶图像</a:t>
            </a:r>
            <a:r>
              <a:rPr lang="zh-CN" altLang="en-US" kern="100" dirty="0">
                <a:latin typeface="+mn-ea"/>
              </a:rPr>
              <a:t>大小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1C48E33-D5CD-4FFC-9FF1-560B3144B70E}"/>
              </a:ext>
            </a:extLst>
          </p:cNvPr>
          <p:cNvGrpSpPr/>
          <p:nvPr/>
        </p:nvGrpSpPr>
        <p:grpSpPr>
          <a:xfrm>
            <a:off x="846055" y="3615511"/>
            <a:ext cx="5195740" cy="2397211"/>
            <a:chOff x="3431356" y="3668442"/>
            <a:chExt cx="5195740" cy="2397211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97B424AF-2ADE-4377-9F3F-94541C218A19}"/>
                </a:ext>
              </a:extLst>
            </p:cNvPr>
            <p:cNvGrpSpPr/>
            <p:nvPr/>
          </p:nvGrpSpPr>
          <p:grpSpPr>
            <a:xfrm>
              <a:off x="3860096" y="3668442"/>
              <a:ext cx="4471808" cy="2397211"/>
              <a:chOff x="6946141" y="3676426"/>
              <a:chExt cx="4471808" cy="2397211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67498327-9DFF-46BD-9C81-20D729B10436}"/>
                  </a:ext>
                </a:extLst>
              </p:cNvPr>
              <p:cNvSpPr txBox="1"/>
              <p:nvPr/>
            </p:nvSpPr>
            <p:spPr>
              <a:xfrm>
                <a:off x="6946141" y="5735083"/>
                <a:ext cx="4471808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kern="100" dirty="0">
                    <a:effectLst/>
                    <a:latin typeface="+mn-ea"/>
                  </a:rPr>
                  <a:t>图像金字塔模型</a:t>
                </a:r>
                <a:endParaRPr lang="zh-CN" altLang="en-US" sz="1600" dirty="0">
                  <a:latin typeface="+mn-ea"/>
                </a:endParaRPr>
              </a:p>
            </p:txBody>
          </p:sp>
          <p:pic>
            <p:nvPicPr>
              <p:cNvPr id="19" name="图片 1">
                <a:extLst>
                  <a:ext uri="{FF2B5EF4-FFF2-40B4-BE49-F238E27FC236}">
                    <a16:creationId xmlns:a16="http://schemas.microsoft.com/office/drawing/2014/main" id="{CCC8D1AA-C151-48B6-9464-C4E0B67B64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93688" y="3676426"/>
                <a:ext cx="4176713" cy="20431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91E654D-A31D-48D6-B85F-FB6A50C55167}"/>
                </a:ext>
              </a:extLst>
            </p:cNvPr>
            <p:cNvSpPr txBox="1"/>
            <p:nvPr/>
          </p:nvSpPr>
          <p:spPr>
            <a:xfrm>
              <a:off x="3431356" y="4520721"/>
              <a:ext cx="735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第</a:t>
              </a:r>
              <a:r>
                <a:rPr lang="en-US" altLang="zh-CN" sz="1600" dirty="0"/>
                <a:t>1</a:t>
              </a:r>
              <a:r>
                <a:rPr lang="zh-CN" altLang="en-US" sz="1600" dirty="0"/>
                <a:t>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6F624F6-3D85-4624-83B2-FC319CBAA7A3}"/>
                </a:ext>
              </a:extLst>
            </p:cNvPr>
            <p:cNvSpPr txBox="1"/>
            <p:nvPr/>
          </p:nvSpPr>
          <p:spPr>
            <a:xfrm>
              <a:off x="6270395" y="4331993"/>
              <a:ext cx="735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第</a:t>
              </a:r>
              <a:r>
                <a:rPr lang="en-US" altLang="zh-CN" sz="1600" dirty="0"/>
                <a:t>2</a:t>
              </a:r>
              <a:r>
                <a:rPr lang="zh-CN" altLang="en-US" sz="1600" dirty="0"/>
                <a:t>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4907623-020B-4ECA-8F60-DA7566A48162}"/>
                </a:ext>
              </a:extLst>
            </p:cNvPr>
            <p:cNvSpPr txBox="1"/>
            <p:nvPr/>
          </p:nvSpPr>
          <p:spPr>
            <a:xfrm>
              <a:off x="7043394" y="4814117"/>
              <a:ext cx="735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第</a:t>
              </a:r>
              <a:r>
                <a:rPr lang="en-US" altLang="zh-CN" sz="1600" dirty="0"/>
                <a:t>3</a:t>
              </a:r>
              <a:r>
                <a:rPr lang="zh-CN" altLang="en-US" sz="1600" dirty="0"/>
                <a:t>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3312270-1DDD-46A9-BF33-2CC4D7957C93}"/>
                </a:ext>
              </a:extLst>
            </p:cNvPr>
            <p:cNvSpPr txBox="1"/>
            <p:nvPr/>
          </p:nvSpPr>
          <p:spPr>
            <a:xfrm>
              <a:off x="7891805" y="5357369"/>
              <a:ext cx="7352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/>
                <a:t>第</a:t>
              </a:r>
              <a:r>
                <a:rPr lang="en-US" altLang="zh-CN" sz="1600" dirty="0"/>
                <a:t>4</a:t>
              </a:r>
              <a:r>
                <a:rPr lang="zh-CN" altLang="en-US" sz="1600" dirty="0"/>
                <a:t>层</a:t>
              </a: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A9D9D63-EE43-4474-8801-4627A88EA7D8}"/>
              </a:ext>
            </a:extLst>
          </p:cNvPr>
          <p:cNvCxnSpPr/>
          <p:nvPr/>
        </p:nvCxnSpPr>
        <p:spPr>
          <a:xfrm>
            <a:off x="6154148" y="1304358"/>
            <a:ext cx="0" cy="476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33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6481" cy="6865569"/>
          </a:xfrm>
          <a:prstGeom prst="rect">
            <a:avLst/>
          </a:prstGeom>
        </p:spPr>
      </p:pic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7B80E8-2B0D-4F19-BA2F-98866F35D150}"/>
              </a:ext>
            </a:extLst>
          </p:cNvPr>
          <p:cNvSpPr/>
          <p:nvPr/>
        </p:nvSpPr>
        <p:spPr>
          <a:xfrm>
            <a:off x="929670" y="3611686"/>
            <a:ext cx="2605380" cy="2166840"/>
          </a:xfrm>
          <a:prstGeom prst="roundRect">
            <a:avLst>
              <a:gd name="adj" fmla="val 793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393619D9-CB0C-492E-800D-C30FBCC21E7B}"/>
              </a:ext>
            </a:extLst>
          </p:cNvPr>
          <p:cNvSpPr/>
          <p:nvPr/>
        </p:nvSpPr>
        <p:spPr>
          <a:xfrm>
            <a:off x="3948231" y="3611686"/>
            <a:ext cx="2605380" cy="2166840"/>
          </a:xfrm>
          <a:prstGeom prst="roundRect">
            <a:avLst>
              <a:gd name="adj" fmla="val 793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7D2A3A7E-CFAC-49F4-9B15-E968D56CDB5B}"/>
              </a:ext>
            </a:extLst>
          </p:cNvPr>
          <p:cNvSpPr/>
          <p:nvPr/>
        </p:nvSpPr>
        <p:spPr>
          <a:xfrm>
            <a:off x="2862537" y="2570824"/>
            <a:ext cx="1758206" cy="485515"/>
          </a:xfrm>
          <a:prstGeom prst="roundRect">
            <a:avLst>
              <a:gd name="adj" fmla="val 793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6E8A9C-41BA-43C9-A768-9D6EAC6D1DD7}"/>
              </a:ext>
            </a:extLst>
          </p:cNvPr>
          <p:cNvSpPr txBox="1"/>
          <p:nvPr/>
        </p:nvSpPr>
        <p:spPr>
          <a:xfrm>
            <a:off x="1304387" y="1056959"/>
            <a:ext cx="2862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关键点检测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898A3F-D1A6-4AE5-AF45-FE004AB7E1B1}"/>
              </a:ext>
            </a:extLst>
          </p:cNvPr>
          <p:cNvSpPr txBox="1"/>
          <p:nvPr/>
        </p:nvSpPr>
        <p:spPr>
          <a:xfrm>
            <a:off x="1069933" y="614148"/>
            <a:ext cx="2072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算法原理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3B022-D706-41E1-8C5D-693F2C8C46B5}"/>
              </a:ext>
            </a:extLst>
          </p:cNvPr>
          <p:cNvSpPr txBox="1"/>
          <p:nvPr/>
        </p:nvSpPr>
        <p:spPr>
          <a:xfrm>
            <a:off x="589175" y="509453"/>
            <a:ext cx="51376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AA7A1E83-750B-4452-B1DF-C6930D83D34D}"/>
              </a:ext>
            </a:extLst>
          </p:cNvPr>
          <p:cNvCxnSpPr>
            <a:cxnSpLocks/>
          </p:cNvCxnSpPr>
          <p:nvPr/>
        </p:nvCxnSpPr>
        <p:spPr>
          <a:xfrm>
            <a:off x="704850" y="1048940"/>
            <a:ext cx="2567940" cy="0"/>
          </a:xfrm>
          <a:prstGeom prst="line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2F73506A-B791-4F7F-9C9B-7B9A3794AD46}"/>
              </a:ext>
            </a:extLst>
          </p:cNvPr>
          <p:cNvSpPr txBox="1"/>
          <p:nvPr/>
        </p:nvSpPr>
        <p:spPr>
          <a:xfrm>
            <a:off x="1131667" y="1499962"/>
            <a:ext cx="554345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在差分高斯金字塔中寻找局部极值点</a:t>
            </a:r>
            <a:endParaRPr lang="en-US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·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判断待检测的点是否为空间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3×3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邻域上的极值点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5C52F45-E7CB-4F74-AB52-63047378559B}"/>
              </a:ext>
            </a:extLst>
          </p:cNvPr>
          <p:cNvSpPr txBox="1"/>
          <p:nvPr/>
        </p:nvSpPr>
        <p:spPr>
          <a:xfrm>
            <a:off x="2996121" y="2635157"/>
            <a:ext cx="1491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i="1" spc="300" dirty="0">
                <a:solidFill>
                  <a:srgbClr val="2F5597"/>
                </a:solidFill>
              </a:rPr>
              <a:t>局部极值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C443C6C-3629-4787-8ACA-14A811A8AC1C}"/>
              </a:ext>
            </a:extLst>
          </p:cNvPr>
          <p:cNvSpPr txBox="1"/>
          <p:nvPr/>
        </p:nvSpPr>
        <p:spPr>
          <a:xfrm>
            <a:off x="1187775" y="3789180"/>
            <a:ext cx="205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i="1" kern="100" dirty="0">
                <a:solidFill>
                  <a:srgbClr val="2F559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图像空间极值</a:t>
            </a:r>
            <a:endParaRPr lang="zh-CN" altLang="en-US" b="1" i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4CB64B-D916-45D5-899E-DC3523CFDF91}"/>
              </a:ext>
            </a:extLst>
          </p:cNvPr>
          <p:cNvSpPr txBox="1"/>
          <p:nvPr/>
        </p:nvSpPr>
        <p:spPr>
          <a:xfrm>
            <a:off x="1045559" y="4351728"/>
            <a:ext cx="2373882" cy="10891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此点是在与其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同层的</a:t>
            </a:r>
            <a:endParaRPr lang="en-US" altLang="zh-CN" sz="1600" b="1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3×3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邻域的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个点内的</a:t>
            </a:r>
            <a:endParaRPr lang="en-US" altLang="zh-CN" sz="16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局部极值点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626180D8-1369-46E0-8488-36BA0C0355FF}"/>
              </a:ext>
            </a:extLst>
          </p:cNvPr>
          <p:cNvSpPr/>
          <p:nvPr/>
        </p:nvSpPr>
        <p:spPr>
          <a:xfrm rot="5400000">
            <a:off x="3498884" y="1862198"/>
            <a:ext cx="485513" cy="3018560"/>
          </a:xfrm>
          <a:prstGeom prst="leftBrace">
            <a:avLst>
              <a:gd name="adj1" fmla="val 5002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F9B70DD-07F5-486D-93BB-CDE988BFF99C}"/>
              </a:ext>
            </a:extLst>
          </p:cNvPr>
          <p:cNvSpPr txBox="1"/>
          <p:nvPr/>
        </p:nvSpPr>
        <p:spPr>
          <a:xfrm>
            <a:off x="4205278" y="3768642"/>
            <a:ext cx="2051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i="1" kern="100" dirty="0">
                <a:solidFill>
                  <a:srgbClr val="2F559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尺度空间极值</a:t>
            </a:r>
            <a:endParaRPr lang="zh-CN" altLang="en-US" b="1" i="1" dirty="0">
              <a:solidFill>
                <a:srgbClr val="2F559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6DD5BF-5E0E-4A95-A07B-38890A0EE5A1}"/>
              </a:ext>
            </a:extLst>
          </p:cNvPr>
          <p:cNvSpPr txBox="1"/>
          <p:nvPr/>
        </p:nvSpPr>
        <p:spPr>
          <a:xfrm>
            <a:off x="3995510" y="4215074"/>
            <a:ext cx="2508986" cy="1433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此点是其</a:t>
            </a:r>
            <a:endParaRPr lang="en-US" altLang="zh-CN" sz="16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同层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</a:t>
            </a:r>
            <a:r>
              <a:rPr lang="zh-CN" altLang="en-US" sz="1600" b="1" kern="1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两个相邻层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</a:t>
            </a:r>
            <a:endParaRPr lang="en-US" altLang="zh-CN" sz="16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对应点的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3×3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邻域</a:t>
            </a:r>
            <a:endParaRPr lang="en-US" altLang="zh-CN" sz="1600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共</a:t>
            </a:r>
            <a:r>
              <a:rPr lang="en-US" altLang="zh-CN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27</a:t>
            </a:r>
            <a:r>
              <a:rPr lang="zh-CN" altLang="en-US" sz="1600" kern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个点内的局部极值点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1454C9D-E506-4989-8A24-912C669A1795}"/>
              </a:ext>
            </a:extLst>
          </p:cNvPr>
          <p:cNvGrpSpPr/>
          <p:nvPr/>
        </p:nvGrpSpPr>
        <p:grpSpPr>
          <a:xfrm>
            <a:off x="6946141" y="1388534"/>
            <a:ext cx="4471808" cy="4685103"/>
            <a:chOff x="6964794" y="1355225"/>
            <a:chExt cx="4471808" cy="4685103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44849E4-2907-4832-A5C6-13274FADE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64794" y="1355225"/>
              <a:ext cx="4471808" cy="41685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043AC12-3F2C-467C-8867-BD472BBC13F6}"/>
                </a:ext>
              </a:extLst>
            </p:cNvPr>
            <p:cNvSpPr txBox="1"/>
            <p:nvPr/>
          </p:nvSpPr>
          <p:spPr>
            <a:xfrm>
              <a:off x="6964794" y="5701774"/>
              <a:ext cx="44718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kern="100" dirty="0">
                  <a:effectLst/>
                  <a:latin typeface="+mn-ea"/>
                </a:rPr>
                <a:t>两层</a:t>
              </a:r>
              <a:r>
                <a:rPr lang="en-US" altLang="zh-CN" sz="1600" kern="100" dirty="0" err="1">
                  <a:effectLst/>
                  <a:latin typeface="+mn-ea"/>
                </a:rPr>
                <a:t>DoG</a:t>
              </a:r>
              <a:r>
                <a:rPr lang="zh-CN" altLang="en-US" sz="1600" kern="100" dirty="0">
                  <a:effectLst/>
                  <a:latin typeface="+mn-ea"/>
                </a:rPr>
                <a:t>金字塔的构建和关键点定位示意图</a:t>
              </a:r>
              <a:endParaRPr lang="zh-CN" altLang="en-US" sz="16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1194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2522</Words>
  <Application>Microsoft Office PowerPoint</Application>
  <PresentationFormat>宽屏</PresentationFormat>
  <Paragraphs>390</Paragraphs>
  <Slides>37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Source Han Sans CN Heavy</vt:lpstr>
      <vt:lpstr>Source Han Sans CN Regular</vt:lpstr>
      <vt:lpstr>等线</vt:lpstr>
      <vt:lpstr>微软雅黑</vt:lpstr>
      <vt:lpstr>Arial</vt:lpstr>
      <vt:lpstr>Arial Black</vt:lpstr>
      <vt:lpstr>Times New Roman</vt:lpstr>
      <vt:lpstr>Office 主题​​</vt:lpstr>
      <vt:lpstr>Equation.DSMT4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lhs</dc:creator>
  <cp:lastModifiedBy>Chen Popor</cp:lastModifiedBy>
  <cp:revision>56</cp:revision>
  <dcterms:created xsi:type="dcterms:W3CDTF">2022-03-30T01:17:00Z</dcterms:created>
  <dcterms:modified xsi:type="dcterms:W3CDTF">2022-06-24T11:00:27Z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d86c4650afc711ecaca5eb4f2ca5eb4f">
    <vt:lpwstr>CWMWZJQTXZ3Op69G17vf23s9PBQrLnRlVO+r+7YuSyQjFYcI6OEppeLoJYMSdxcJoJzKIKbQ9WdeBTa2WObsMF2HA==</vt:lpwstr>
  </property>
  <property fmtid="{D5CDD505-2E9C-101B-9397-08002B2CF9AE}" pid="3" name="CWMcdf25c61b08e11ec8296874a4296874a">
    <vt:lpwstr>CWMZdwTscy6d0ggC0eXhCiG/QFkZ72OsA4zcscnXj6WUEODuZ4u7s0O7tt/Zh2O87bMJbkFYY2lD0fr/nizabxdVQ==</vt:lpwstr>
  </property>
  <property fmtid="{D5CDD505-2E9C-101B-9397-08002B2CF9AE}" pid="4" name="ICV">
    <vt:lpwstr>FFAEE3EDFCB24D7F8AA98EF585325DD2</vt:lpwstr>
  </property>
  <property fmtid="{D5CDD505-2E9C-101B-9397-08002B2CF9AE}" pid="5" name="KSOProductBuildVer">
    <vt:lpwstr>2052-11.1.0.11566</vt:lpwstr>
  </property>
</Properties>
</file>